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2" r:id="rId1"/>
  </p:sldMasterIdLst>
  <p:notesMasterIdLst>
    <p:notesMasterId r:id="rId63"/>
  </p:notesMasterIdLst>
  <p:handoutMasterIdLst>
    <p:handoutMasterId r:id="rId64"/>
  </p:handoutMasterIdLst>
  <p:sldIdLst>
    <p:sldId id="256" r:id="rId2"/>
    <p:sldId id="288" r:id="rId3"/>
    <p:sldId id="257" r:id="rId4"/>
    <p:sldId id="259" r:id="rId5"/>
    <p:sldId id="308" r:id="rId6"/>
    <p:sldId id="290" r:id="rId7"/>
    <p:sldId id="291" r:id="rId8"/>
    <p:sldId id="289" r:id="rId9"/>
    <p:sldId id="352" r:id="rId10"/>
    <p:sldId id="353" r:id="rId11"/>
    <p:sldId id="296" r:id="rId12"/>
    <p:sldId id="357" r:id="rId13"/>
    <p:sldId id="301" r:id="rId14"/>
    <p:sldId id="310" r:id="rId15"/>
    <p:sldId id="300" r:id="rId16"/>
    <p:sldId id="347" r:id="rId17"/>
    <p:sldId id="278" r:id="rId18"/>
    <p:sldId id="355" r:id="rId19"/>
    <p:sldId id="277" r:id="rId20"/>
    <p:sldId id="317" r:id="rId21"/>
    <p:sldId id="319" r:id="rId22"/>
    <p:sldId id="356" r:id="rId23"/>
    <p:sldId id="318" r:id="rId24"/>
    <p:sldId id="275" r:id="rId25"/>
    <p:sldId id="266" r:id="rId26"/>
    <p:sldId id="323" r:id="rId27"/>
    <p:sldId id="311" r:id="rId28"/>
    <p:sldId id="313" r:id="rId29"/>
    <p:sldId id="314" r:id="rId30"/>
    <p:sldId id="315" r:id="rId31"/>
    <p:sldId id="265" r:id="rId32"/>
    <p:sldId id="273" r:id="rId33"/>
    <p:sldId id="316" r:id="rId34"/>
    <p:sldId id="274" r:id="rId35"/>
    <p:sldId id="309" r:id="rId36"/>
    <p:sldId id="324" r:id="rId37"/>
    <p:sldId id="329" r:id="rId38"/>
    <p:sldId id="334" r:id="rId39"/>
    <p:sldId id="348" r:id="rId40"/>
    <p:sldId id="349" r:id="rId41"/>
    <p:sldId id="350" r:id="rId42"/>
    <p:sldId id="325" r:id="rId43"/>
    <p:sldId id="285" r:id="rId44"/>
    <p:sldId id="286" r:id="rId45"/>
    <p:sldId id="271" r:id="rId46"/>
    <p:sldId id="263" r:id="rId47"/>
    <p:sldId id="282" r:id="rId48"/>
    <p:sldId id="335" r:id="rId49"/>
    <p:sldId id="330" r:id="rId50"/>
    <p:sldId id="336" r:id="rId51"/>
    <p:sldId id="331" r:id="rId52"/>
    <p:sldId id="354" r:id="rId53"/>
    <p:sldId id="327" r:id="rId54"/>
    <p:sldId id="338" r:id="rId55"/>
    <p:sldId id="351" r:id="rId56"/>
    <p:sldId id="341" r:id="rId57"/>
    <p:sldId id="342" r:id="rId58"/>
    <p:sldId id="343" r:id="rId59"/>
    <p:sldId id="344" r:id="rId60"/>
    <p:sldId id="346" r:id="rId61"/>
    <p:sldId id="337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95142E-1972-8448-8303-A13DCF43F3F1}">
          <p14:sldIdLst>
            <p14:sldId id="256"/>
            <p14:sldId id="288"/>
            <p14:sldId id="257"/>
            <p14:sldId id="259"/>
          </p14:sldIdLst>
        </p14:section>
        <p14:section name="part1" id="{21FEC409-66ED-F742-8659-3A5A4BC48C7E}">
          <p14:sldIdLst>
            <p14:sldId id="308"/>
            <p14:sldId id="290"/>
            <p14:sldId id="291"/>
            <p14:sldId id="289"/>
            <p14:sldId id="352"/>
            <p14:sldId id="353"/>
            <p14:sldId id="296"/>
            <p14:sldId id="357"/>
            <p14:sldId id="301"/>
            <p14:sldId id="310"/>
            <p14:sldId id="300"/>
            <p14:sldId id="347"/>
            <p14:sldId id="278"/>
            <p14:sldId id="355"/>
            <p14:sldId id="277"/>
            <p14:sldId id="317"/>
            <p14:sldId id="319"/>
            <p14:sldId id="356"/>
            <p14:sldId id="318"/>
            <p14:sldId id="275"/>
            <p14:sldId id="266"/>
            <p14:sldId id="323"/>
            <p14:sldId id="311"/>
            <p14:sldId id="313"/>
            <p14:sldId id="314"/>
            <p14:sldId id="315"/>
            <p14:sldId id="265"/>
            <p14:sldId id="273"/>
            <p14:sldId id="316"/>
            <p14:sldId id="274"/>
          </p14:sldIdLst>
        </p14:section>
        <p14:section name="part2" id="{B4DF8F1D-F18D-B84C-8559-B1308D67E213}">
          <p14:sldIdLst>
            <p14:sldId id="309"/>
            <p14:sldId id="324"/>
            <p14:sldId id="329"/>
            <p14:sldId id="334"/>
            <p14:sldId id="348"/>
            <p14:sldId id="349"/>
            <p14:sldId id="350"/>
            <p14:sldId id="325"/>
            <p14:sldId id="285"/>
            <p14:sldId id="286"/>
            <p14:sldId id="271"/>
            <p14:sldId id="263"/>
            <p14:sldId id="282"/>
            <p14:sldId id="335"/>
            <p14:sldId id="330"/>
            <p14:sldId id="336"/>
            <p14:sldId id="331"/>
            <p14:sldId id="354"/>
          </p14:sldIdLst>
        </p14:section>
        <p14:section name="backup slides" id="{A5BDF696-BC3E-AB4A-BED2-156B4AD56039}">
          <p14:sldIdLst>
            <p14:sldId id="327"/>
            <p14:sldId id="338"/>
            <p14:sldId id="351"/>
            <p14:sldId id="341"/>
            <p14:sldId id="342"/>
            <p14:sldId id="343"/>
            <p14:sldId id="344"/>
            <p14:sldId id="346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CB0"/>
    <a:srgbClr val="FE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 autoAdjust="0"/>
    <p:restoredTop sz="85112" autoAdjust="0"/>
  </p:normalViewPr>
  <p:slideViewPr>
    <p:cSldViewPr snapToGrid="0" snapToObjects="1">
      <p:cViewPr varScale="1">
        <p:scale>
          <a:sx n="98" d="100"/>
          <a:sy n="98" d="100"/>
        </p:scale>
        <p:origin x="-10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-21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A8FF7-C79C-EA4A-9DFC-77EFABD71096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6C13-3E80-6142-9D76-A3547A5CE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3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E4C1-6FFE-6545-BE63-601EF297CCFE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A97A-04F9-2D47-B5C4-9EB560C0D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9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(9/16/13 14:43) -----</a:t>
            </a:r>
          </a:p>
          <a:p>
            <a:r>
              <a:rPr lang="en-US" dirty="0"/>
              <a:t>no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4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  <a:r>
              <a:rPr lang="en-US" baseline="0" dirty="0" smtClean="0"/>
              <a:t> about the routing</a:t>
            </a:r>
          </a:p>
          <a:p>
            <a:endParaRPr lang="en-US" dirty="0"/>
          </a:p>
          <a:p>
            <a:r>
              <a:rPr lang="en-US" dirty="0"/>
              <a:t>----- Meeting Notes (9/16/13 14:15) -----</a:t>
            </a:r>
          </a:p>
          <a:p>
            <a:r>
              <a:rPr lang="en-US" dirty="0"/>
              <a:t>extra slash</a:t>
            </a:r>
          </a:p>
          <a:p>
            <a:r>
              <a:rPr lang="en-US" dirty="0"/>
              <a:t>----- Meeting Notes (9/16/13 14:43) -----</a:t>
            </a:r>
          </a:p>
          <a:p>
            <a:r>
              <a:rPr lang="en-US" dirty="0"/>
              <a:t>NDNS naming conventions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6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(9/16/13 14:43) -----</a:t>
            </a:r>
          </a:p>
          <a:p>
            <a:r>
              <a:rPr lang="en-US"/>
              <a:t>may be introduce recursive query at some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(9/16/13 14:43) -----</a:t>
            </a:r>
          </a:p>
          <a:p>
            <a:r>
              <a:rPr lang="en-US"/>
              <a:t>id thingies</a:t>
            </a:r>
          </a:p>
          <a:p>
            <a:endParaRPr lang="en-US"/>
          </a:p>
          <a:p>
            <a:r>
              <a:rPr lang="en-US"/>
              <a:t>highligh "dns-r"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39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say this: just like DNS is an application in today’s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9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(9/16/13 14:43) -----</a:t>
            </a:r>
          </a:p>
          <a:p>
            <a:r>
              <a:rPr lang="en-US"/>
              <a:t>reformat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9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76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(9/16/13 14:43) -----</a:t>
            </a:r>
          </a:p>
          <a:p>
            <a:r>
              <a:rPr lang="en-US" dirty="0"/>
              <a:t>why cache misses when 100% of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91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like spam blocking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 has been successful example of highly scalable, powerful, and universal database system for the existing IP-based 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9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A user can delegate subzones for different applications/usage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----- Meeting Notes (9/16/13 14:15) -----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title is odd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3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(9/11/13 16:24) -----</a:t>
            </a:r>
          </a:p>
          <a:p>
            <a:r>
              <a:rPr lang="en-US" dirty="0"/>
              <a:t>forwarding alias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82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81E-5658-7F46-B925-5FBF0832ED4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2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MobilityFirst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 for network-based lookups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(9/16/13 14:15) -----</a:t>
            </a:r>
          </a:p>
          <a:p>
            <a:r>
              <a:rPr lang="en-US"/>
              <a:t>no p2p</a:t>
            </a:r>
          </a:p>
          <a:p>
            <a:r>
              <a:rPr lang="en-US"/>
              <a:t>naming - simplify, dnssec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5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be keep</a:t>
            </a:r>
            <a:r>
              <a:rPr lang="en-US" baseline="0" dirty="0" smtClean="0"/>
              <a:t> talking about it. not sure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6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Interests should uniquely identify the requested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explain what it means: </a:t>
            </a:r>
            <a:r>
              <a:rPr lang="en-US" b="1" dirty="0" err="1" smtClean="0">
                <a:solidFill>
                  <a:srgbClr val="FF0000"/>
                </a:solidFill>
              </a:rPr>
              <a:t>rerturning</a:t>
            </a:r>
            <a:r>
              <a:rPr lang="en-US" b="1" dirty="0" smtClean="0">
                <a:solidFill>
                  <a:srgbClr val="FF0000"/>
                </a:solidFill>
              </a:rPr>
              <a:t> NS </a:t>
            </a:r>
            <a:r>
              <a:rPr lang="en-US" b="1" dirty="0" err="1" smtClean="0">
                <a:solidFill>
                  <a:srgbClr val="FF0000"/>
                </a:solidFill>
              </a:rPr>
              <a:t>RRset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navigating down to the final answer by asking</a:t>
            </a:r>
            <a:r>
              <a:rPr lang="en-US" baseline="0" dirty="0" smtClean="0"/>
              <a:t> the right question, instead of reaching the right server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----- Meeting Notes (9/16/13 14:43) -----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DNS deals with RR sets on applicaiton level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dns message on network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zone file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NDNS data packet / RR set on all levels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3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4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 words about benefits of ChronoSync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 </a:t>
            </a:r>
            <a:r>
              <a:rPr lang="en-US" sz="3600" dirty="0" smtClean="0"/>
              <a:t>(cannot return referrals, unless explicitly requested – talk about this, no need to be written on slide)</a:t>
            </a:r>
            <a:endParaRPr lang="en-US" sz="2400" dirty="0" smtClean="0"/>
          </a:p>
          <a:p>
            <a:endParaRPr lang="en-US" dirty="0"/>
          </a:p>
          <a:p>
            <a:r>
              <a:rPr lang="en-US" dirty="0"/>
              <a:t>----- Meeting Notes (9/16/13 14:43) -----</a:t>
            </a:r>
          </a:p>
          <a:p>
            <a:r>
              <a:rPr lang="en-US" dirty="0"/>
              <a:t>referrals belong to zone</a:t>
            </a:r>
          </a:p>
          <a:p>
            <a:endParaRPr lang="en-US" dirty="0"/>
          </a:p>
          <a:p>
            <a:r>
              <a:rPr lang="en-US" dirty="0"/>
              <a:t>what is NS, what is "delegated"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A97A-04F9-2D47-B5C4-9EB560C0DB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3352802"/>
            <a:ext cx="9144000" cy="3505199"/>
            <a:chOff x="0" y="3352801"/>
            <a:chExt cx="9144000" cy="350519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1649848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rgbClr val="284E6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3"/>
            <a:ext cx="3901487" cy="757517"/>
          </a:xfrm>
        </p:spPr>
        <p:txBody>
          <a:bodyPr/>
          <a:lstStyle>
            <a:lvl1pPr marL="0" indent="0" algn="l">
              <a:buNone/>
              <a:defRPr sz="1600" kern="100" cap="none" spc="100" baseline="0">
                <a:solidFill>
                  <a:schemeClr val="tx1"/>
                </a:solidFill>
                <a:latin typeface="+mn-lt"/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ubtitle 12"/>
          <p:cNvSpPr txBox="1">
            <a:spLocks/>
          </p:cNvSpPr>
          <p:nvPr/>
        </p:nvSpPr>
        <p:spPr>
          <a:xfrm>
            <a:off x="4620688" y="5408723"/>
            <a:ext cx="3901487" cy="757517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Arial"/>
              <a:buNone/>
              <a:defRPr sz="1600" kern="1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 indent="0" algn="ctr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91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87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82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78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73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68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63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1213" y="5408613"/>
            <a:ext cx="4157662" cy="7572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96" indent="0">
              <a:buNone/>
              <a:defRPr sz="1800">
                <a:latin typeface="Arial"/>
                <a:cs typeface="Arial"/>
              </a:defRPr>
            </a:lvl2pPr>
            <a:lvl3pPr marL="914391" indent="0">
              <a:buNone/>
              <a:defRPr sz="1600">
                <a:latin typeface="Arial"/>
                <a:cs typeface="Arial"/>
              </a:defRPr>
            </a:lvl3pPr>
            <a:lvl4pPr marL="1371587" indent="0">
              <a:buNone/>
              <a:defRPr sz="1400">
                <a:latin typeface="Arial"/>
                <a:cs typeface="Arial"/>
              </a:defRPr>
            </a:lvl4pPr>
            <a:lvl5pPr marL="1828782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D85-A7E5-5C4D-8922-1A6076756EBC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2AAB-3299-E242-B4A8-F95CAF2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24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7" y="799519"/>
            <a:ext cx="9144000" cy="92075"/>
          </a:xfrm>
          <a:prstGeom prst="rect">
            <a:avLst/>
          </a:prstGeom>
          <a:solidFill>
            <a:srgbClr val="2954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97625"/>
            <a:ext cx="9142413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397625"/>
            <a:ext cx="9142413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397625"/>
            <a:ext cx="9142413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38292"/>
          </a:xfrm>
        </p:spPr>
        <p:txBody>
          <a:bodyPr/>
          <a:lstStyle>
            <a:lvl1pPr algn="l">
              <a:defRPr>
                <a:solidFill>
                  <a:srgbClr val="29546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54A08-EBDB-BE49-A0BC-208AF6C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31784" y="18297"/>
            <a:ext cx="8865457" cy="1197794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rgbClr val="284E6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31784" y="1355995"/>
            <a:ext cx="8865457" cy="498777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BB04-F604-8941-9838-B78692AD20F6}" type="datetime1">
              <a:rPr lang="en-US" smtClean="0"/>
              <a:t>10/1/13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32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31784" y="874652"/>
            <a:ext cx="4312926" cy="5469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444710" y="893275"/>
            <a:ext cx="4552532" cy="54504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7F4D-D3D5-1048-9616-FC9F456D94C2}" type="datetime1">
              <a:rPr lang="en-US" smtClean="0"/>
              <a:t>10/1/13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32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31783" y="887485"/>
            <a:ext cx="4365605" cy="574675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31783" y="1462160"/>
            <a:ext cx="4365603" cy="48816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497388" y="887485"/>
            <a:ext cx="4499853" cy="574675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497387" y="1468358"/>
            <a:ext cx="4499853" cy="488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BEA-1153-5146-A4CE-0CB2C6FB3BF4}" type="datetime1">
              <a:rPr lang="en-US" smtClean="0"/>
              <a:t>10/1/13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>
            <a:lvl1pPr algn="ctr">
              <a:defRPr sz="32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3D81-31B3-B446-AFB1-D111F469C860}" type="datetime1">
              <a:rPr lang="en-US" smtClean="0"/>
              <a:t>10/1/13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749848" y="874652"/>
            <a:ext cx="5103629" cy="5469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1D53-E426-924D-AC88-3EE084EA32EB}" type="datetime1">
              <a:rPr lang="en-US" smtClean="0"/>
              <a:t>10/1/13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3"/>
          <p:cNvSpPr>
            <a:spLocks noGrp="1"/>
          </p:cNvSpPr>
          <p:nvPr>
            <p:ph sz="half" idx="13"/>
          </p:nvPr>
        </p:nvSpPr>
        <p:spPr>
          <a:xfrm>
            <a:off x="431292" y="1138655"/>
            <a:ext cx="3043009" cy="488160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32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31784" y="874652"/>
            <a:ext cx="3344581" cy="5469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9DB5-1AAC-2845-9DA6-AB6D224A9081}" type="datetime1">
              <a:rPr lang="en-US" smtClean="0"/>
              <a:t>10/1/13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3"/>
          <p:cNvSpPr>
            <a:spLocks noGrp="1"/>
          </p:cNvSpPr>
          <p:nvPr>
            <p:ph sz="half" idx="13"/>
          </p:nvPr>
        </p:nvSpPr>
        <p:spPr>
          <a:xfrm>
            <a:off x="3476365" y="874653"/>
            <a:ext cx="5520876" cy="547811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32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144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E4CD-3096-AD4E-A6FB-80337FCBF504}" type="datetime1">
              <a:rPr lang="en-US" smtClean="0"/>
              <a:t>10/1/13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68643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784" y="-1"/>
            <a:ext cx="8865457" cy="1076187"/>
          </a:xfrm>
          <a:prstGeom prst="rect">
            <a:avLst/>
          </a:prstGeom>
        </p:spPr>
        <p:txBody>
          <a:bodyPr vert="horz" lIns="91439" tIns="45719" rIns="91439" bIns="45719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784" y="1173044"/>
            <a:ext cx="8865457" cy="5170723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183" y="6343768"/>
            <a:ext cx="1176599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7E7C9DB5-1AAC-2845-9DA6-AB6D224A9081}" type="datetime1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1782" y="6343768"/>
            <a:ext cx="28956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784" y="6352763"/>
            <a:ext cx="534019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337B20F1-97FD-0446-BC74-A88016A210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sz="3200" b="1" strike="noStrike" kern="1200" cap="none" normalizeH="0" baseline="0">
          <a:ln>
            <a:noFill/>
          </a:ln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896" indent="-342896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43" indent="-285747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88" indent="-228597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84" indent="-228597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79" indent="-228597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75" indent="-228597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dnsim.net/ndnsim-research-papers.html%23research-papers-that-use-ndnsi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hyperlink" Target="http://ilnp.cs.st-andrews.ac.uk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Addressing operational challenges in Named Data Networking through NDNS distributed database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516893"/>
            <a:ext cx="3901487" cy="3411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Wednesday, September 18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Alexander Afanasyev</a:t>
            </a:r>
          </a:p>
          <a:p>
            <a:pPr algn="r"/>
            <a:r>
              <a:rPr lang="en-US" sz="1600" i="1" u="sng" dirty="0" smtClean="0">
                <a:solidFill>
                  <a:schemeClr val="bg1"/>
                </a:solidFill>
              </a:rPr>
              <a:t>alexander.afanasyev@ucla.edu</a:t>
            </a:r>
            <a:r>
              <a:rPr lang="ru-RU" sz="1600" i="1" u="sng" dirty="0" smtClean="0">
                <a:solidFill>
                  <a:schemeClr val="bg1"/>
                </a:solidFill>
              </a:rPr>
              <a:t> </a:t>
            </a:r>
            <a:endParaRPr lang="en-US" sz="1600" i="1" u="sng" dirty="0" smtClean="0">
              <a:solidFill>
                <a:schemeClr val="bg1"/>
              </a:solidFill>
            </a:endParaRPr>
          </a:p>
          <a:p>
            <a:pPr algn="r"/>
            <a:endParaRPr lang="en-US" sz="2000" dirty="0" smtClean="0"/>
          </a:p>
          <a:p>
            <a:pPr algn="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35024" y="0"/>
            <a:ext cx="130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PhD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namespace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NDN has no restrictions on Data names</a:t>
            </a:r>
          </a:p>
          <a:p>
            <a:endParaRPr lang="en-US" dirty="0" smtClean="0"/>
          </a:p>
          <a:p>
            <a:r>
              <a:rPr lang="en-US" dirty="0" smtClean="0"/>
              <a:t>As a design goal, NDNS uses DNS-compatible names</a:t>
            </a:r>
            <a:endParaRPr lang="en-US" dirty="0"/>
          </a:p>
          <a:p>
            <a:pPr lvl="1"/>
            <a:r>
              <a:rPr lang="en-US" dirty="0" smtClean="0"/>
              <a:t>DNS already defines a strict hierarchy and name delegation from TLD, SLDs, etc.</a:t>
            </a:r>
          </a:p>
          <a:p>
            <a:pPr lvl="1"/>
            <a:r>
              <a:rPr lang="en-US" dirty="0" smtClean="0"/>
              <a:t>NDNS do not introduce new naming, rather than taking the existing names and move them into NDN world</a:t>
            </a:r>
          </a:p>
          <a:p>
            <a:pPr lvl="2"/>
            <a:r>
              <a:rPr lang="en-US" dirty="0" smtClean="0"/>
              <a:t>re-using well-established governance (ICANN, IANA, registrars)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</a:t>
            </a:r>
            <a:r>
              <a:rPr lang="en-US" dirty="0" smtClean="0">
                <a:sym typeface="Wingdings"/>
              </a:rPr>
              <a:t> NDNS: </a:t>
            </a:r>
            <a:r>
              <a:rPr lang="en-US" dirty="0" smtClean="0"/>
              <a:t>What needs to be changed?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Data </a:t>
            </a:r>
            <a:r>
              <a:rPr lang="en-US" dirty="0" smtClean="0"/>
              <a:t>unit and zone management</a:t>
            </a:r>
            <a:endParaRPr lang="en-US" dirty="0"/>
          </a:p>
          <a:p>
            <a:pPr lvl="1"/>
            <a:r>
              <a:rPr lang="en-US" dirty="0"/>
              <a:t>DNS uses different data units at different levels:</a:t>
            </a:r>
          </a:p>
          <a:p>
            <a:pPr lvl="2"/>
            <a:r>
              <a:rPr lang="en-US" dirty="0"/>
              <a:t>DNS message (network)</a:t>
            </a:r>
          </a:p>
          <a:p>
            <a:pPr lvl="2"/>
            <a:r>
              <a:rPr lang="en-US" dirty="0"/>
              <a:t>RR set (resolver app)</a:t>
            </a:r>
          </a:p>
          <a:p>
            <a:pPr lvl="2"/>
            <a:r>
              <a:rPr lang="en-US" dirty="0"/>
              <a:t>DNS zone file (name server app)</a:t>
            </a:r>
          </a:p>
          <a:p>
            <a:pPr lvl="1"/>
            <a:r>
              <a:rPr lang="en-US" dirty="0"/>
              <a:t>NDNS </a:t>
            </a:r>
            <a:r>
              <a:rPr lang="en-US" dirty="0" smtClean="0"/>
              <a:t>uses </a:t>
            </a:r>
            <a:r>
              <a:rPr lang="en-US" dirty="0"/>
              <a:t>Data packets at all levels</a:t>
            </a:r>
          </a:p>
          <a:p>
            <a:pPr lvl="1"/>
            <a:endParaRPr lang="en-US" dirty="0"/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NDN Interest cannot be answered with non-explicitly asked data</a:t>
            </a:r>
          </a:p>
          <a:p>
            <a:pPr lvl="2"/>
            <a:r>
              <a:rPr lang="en-US" b="1" dirty="0" smtClean="0"/>
              <a:t>Interest and Data should match</a:t>
            </a:r>
          </a:p>
          <a:p>
            <a:pPr lvl="1"/>
            <a:r>
              <a:rPr lang="en-US" dirty="0" smtClean="0"/>
              <a:t>need to navigate hierarchy without relying on p2p connections</a:t>
            </a:r>
          </a:p>
          <a:p>
            <a:pPr lvl="1"/>
            <a:r>
              <a:rPr lang="en-US" dirty="0" smtClean="0"/>
              <a:t>utilize both network- (routers) and application-level (caching resolver) caches</a:t>
            </a:r>
          </a:p>
          <a:p>
            <a:endParaRPr lang="en-US" dirty="0" smtClean="0"/>
          </a:p>
          <a:p>
            <a:r>
              <a:rPr lang="en-US" dirty="0" smtClean="0"/>
              <a:t>Recursive query</a:t>
            </a:r>
          </a:p>
          <a:p>
            <a:pPr lvl="1"/>
            <a:r>
              <a:rPr lang="en-US" dirty="0" smtClean="0"/>
              <a:t>no need for discovery of local caching resolver</a:t>
            </a:r>
          </a:p>
          <a:p>
            <a:endParaRPr lang="en-US" dirty="0" smtClean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NDN has build-in security for Data fetching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Mechanism for dynamic zone updates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93" y="2263780"/>
            <a:ext cx="6999313" cy="445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1784" y="1038185"/>
            <a:ext cx="8865457" cy="19341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NDNS </a:t>
            </a:r>
            <a:r>
              <a:rPr lang="en-US" dirty="0" smtClean="0"/>
              <a:t>query protocol</a:t>
            </a:r>
          </a:p>
          <a:p>
            <a:r>
              <a:rPr lang="en-US" dirty="0" smtClean="0"/>
              <a:t>NDNS (authoritative) name servers</a:t>
            </a:r>
          </a:p>
          <a:p>
            <a:r>
              <a:rPr lang="en-US" dirty="0" smtClean="0"/>
              <a:t>NDNS resolvers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27946" y="1790495"/>
            <a:ext cx="325683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NDN </a:t>
            </a:r>
            <a:r>
              <a:rPr lang="en-US" b="1" dirty="0"/>
              <a:t>network </a:t>
            </a:r>
            <a:r>
              <a:rPr lang="en-US" b="1" dirty="0" smtClean="0"/>
              <a:t>is not </a:t>
            </a:r>
            <a:r>
              <a:rPr lang="en-US" b="1" dirty="0"/>
              <a:t>just delivery mechanism, but essential part of </a:t>
            </a:r>
            <a:r>
              <a:rPr lang="en-US" b="1" dirty="0" smtClean="0"/>
              <a:t>any NDN application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app-network cooperation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in-network storage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8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NDNS (authoritative) name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Playing the same role as in DNS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Different zone data management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zone is a collection of RR sets = NDN Data packets</a:t>
            </a:r>
          </a:p>
          <a:p>
            <a:pPr lvl="2"/>
            <a:r>
              <a:rPr lang="en-US" dirty="0" smtClean="0"/>
              <a:t>NDN secures every Data packet </a:t>
            </a:r>
          </a:p>
          <a:p>
            <a:pPr lvl="3"/>
            <a:r>
              <a:rPr lang="en-US" dirty="0" smtClean="0"/>
              <a:t>crypto-signatures should be done in advance</a:t>
            </a:r>
          </a:p>
          <a:p>
            <a:pPr lvl="3"/>
            <a:r>
              <a:rPr lang="en-US" dirty="0" smtClean="0"/>
              <a:t>signatures “seal” RR set</a:t>
            </a:r>
          </a:p>
          <a:p>
            <a:pPr lvl="1"/>
            <a:r>
              <a:rPr lang="en-US" dirty="0" smtClean="0"/>
              <a:t>instead of AXFR-type  zone transfers use data-centric synchronization primitives</a:t>
            </a:r>
          </a:p>
          <a:p>
            <a:pPr lvl="2"/>
            <a:r>
              <a:rPr lang="en-US" dirty="0" smtClean="0"/>
              <a:t>make use of build-in multicast capability of NDN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with </a:t>
            </a:r>
            <a:r>
              <a:rPr lang="en-US" dirty="0"/>
              <a:t>i</a:t>
            </a:r>
            <a:r>
              <a:rPr lang="en-US" dirty="0" smtClean="0"/>
              <a:t>terative queries in NDNS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5" y="1355995"/>
            <a:ext cx="5886729" cy="49877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Iterative query (Interest) requests/fetches</a:t>
            </a:r>
            <a:r>
              <a:rPr lang="en-US" b="1" dirty="0" smtClean="0"/>
              <a:t> RR set</a:t>
            </a:r>
          </a:p>
          <a:p>
            <a:pPr lvl="1"/>
            <a:r>
              <a:rPr lang="en-US" b="1" dirty="0" smtClean="0"/>
              <a:t>RR set = NDN Data packet</a:t>
            </a:r>
          </a:p>
          <a:p>
            <a:endParaRPr lang="en-US" dirty="0" smtClean="0"/>
          </a:p>
          <a:p>
            <a:r>
              <a:rPr lang="en-US" dirty="0"/>
              <a:t>Only the requested Data can be returned</a:t>
            </a:r>
          </a:p>
          <a:p>
            <a:pPr lvl="1"/>
            <a:r>
              <a:rPr lang="en-US" b="1" dirty="0" smtClean="0"/>
              <a:t>explicit </a:t>
            </a:r>
            <a:r>
              <a:rPr lang="en-US" dirty="0" smtClean="0"/>
              <a:t>question to discover delegation</a:t>
            </a:r>
            <a:endParaRPr lang="en-US" dirty="0"/>
          </a:p>
          <a:p>
            <a:pPr lvl="2"/>
            <a:r>
              <a:rPr lang="en-US" dirty="0" smtClean="0"/>
              <a:t>not all Data names can be globally reachable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To fetch data about </a:t>
            </a:r>
            <a:r>
              <a:rPr lang="en-US" b="1" dirty="0" smtClean="0"/>
              <a:t>/net/</a:t>
            </a:r>
            <a:r>
              <a:rPr lang="en-US" b="1" dirty="0" err="1" smtClean="0"/>
              <a:t>ndnsim</a:t>
            </a:r>
            <a:r>
              <a:rPr lang="en-US" b="1" dirty="0" smtClean="0"/>
              <a:t>/www</a:t>
            </a:r>
            <a:r>
              <a:rPr lang="en-US" dirty="0" smtClean="0"/>
              <a:t>, must first find if</a:t>
            </a:r>
            <a:endParaRPr lang="en-US" dirty="0"/>
          </a:p>
          <a:p>
            <a:pPr lvl="2"/>
            <a:r>
              <a:rPr lang="en-US" b="1" dirty="0" smtClean="0"/>
              <a:t>/net </a:t>
            </a:r>
            <a:r>
              <a:rPr lang="en-US" dirty="0" smtClean="0"/>
              <a:t>is delegate, then if</a:t>
            </a:r>
            <a:endParaRPr lang="en-US" dirty="0"/>
          </a:p>
          <a:p>
            <a:pPr lvl="2"/>
            <a:r>
              <a:rPr lang="en-US" b="1" dirty="0" smtClean="0"/>
              <a:t>/net/</a:t>
            </a:r>
            <a:r>
              <a:rPr lang="en-US" b="1" dirty="0" err="1" smtClean="0"/>
              <a:t>ndnsim</a:t>
            </a:r>
            <a:r>
              <a:rPr lang="en-US" b="1" dirty="0" smtClean="0"/>
              <a:t> </a:t>
            </a:r>
            <a:r>
              <a:rPr lang="en-US" dirty="0" smtClean="0"/>
              <a:t>is delegated, then if</a:t>
            </a:r>
            <a:endParaRPr lang="en-US" b="1" dirty="0"/>
          </a:p>
          <a:p>
            <a:pPr lvl="2"/>
            <a:r>
              <a:rPr lang="en-US" b="1" dirty="0" smtClean="0"/>
              <a:t>/net/</a:t>
            </a:r>
            <a:r>
              <a:rPr lang="en-US" b="1" dirty="0" err="1" smtClean="0"/>
              <a:t>ndnsim</a:t>
            </a:r>
            <a:r>
              <a:rPr lang="en-US" b="1" dirty="0" smtClean="0"/>
              <a:t>/www</a:t>
            </a:r>
            <a:r>
              <a:rPr lang="en-US" dirty="0" smtClean="0"/>
              <a:t> is delegated</a:t>
            </a:r>
          </a:p>
          <a:p>
            <a:pPr lvl="2"/>
            <a:r>
              <a:rPr lang="en-US" b="1" dirty="0" smtClean="0"/>
              <a:t>...</a:t>
            </a:r>
          </a:p>
          <a:p>
            <a:pPr lvl="2"/>
            <a:endParaRPr lang="en-US" b="1" dirty="0" smtClean="0"/>
          </a:p>
          <a:p>
            <a:pPr lvl="1"/>
            <a:r>
              <a:rPr lang="en-US" dirty="0" smtClean="0"/>
              <a:t>The final </a:t>
            </a:r>
            <a:r>
              <a:rPr lang="en-US" dirty="0"/>
              <a:t>answer </a:t>
            </a:r>
            <a:r>
              <a:rPr lang="en-US" dirty="0" smtClean="0"/>
              <a:t>belongs </a:t>
            </a:r>
            <a:r>
              <a:rPr lang="en-US" b="1" dirty="0"/>
              <a:t>to </a:t>
            </a:r>
            <a:r>
              <a:rPr lang="en-US" b="1" dirty="0" smtClean="0"/>
              <a:t>lowest-</a:t>
            </a:r>
            <a:r>
              <a:rPr lang="en-US" b="1" dirty="0"/>
              <a:t>level </a:t>
            </a:r>
            <a:r>
              <a:rPr lang="en-US" dirty="0"/>
              <a:t>domain zone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NDNS </a:t>
            </a:r>
            <a:r>
              <a:rPr lang="en-US" b="1" dirty="0">
                <a:solidFill>
                  <a:srgbClr val="800000"/>
                </a:solidFill>
              </a:rPr>
              <a:t>iterative query </a:t>
            </a:r>
            <a:r>
              <a:rPr lang="en-US" b="1" dirty="0" smtClean="0">
                <a:solidFill>
                  <a:srgbClr val="800000"/>
                </a:solidFill>
              </a:rPr>
              <a:t>= Interest for the </a:t>
            </a:r>
            <a:r>
              <a:rPr lang="en-US" b="1" dirty="0">
                <a:solidFill>
                  <a:srgbClr val="800000"/>
                </a:solidFill>
              </a:rPr>
              <a:t>specific RR sets in the </a:t>
            </a:r>
            <a:r>
              <a:rPr lang="en-US" b="1" dirty="0" smtClean="0">
                <a:solidFill>
                  <a:srgbClr val="800000"/>
                </a:solidFill>
              </a:rPr>
              <a:t>specific zone</a:t>
            </a:r>
            <a:r>
              <a:rPr lang="en-US" b="1" dirty="0" smtClean="0"/>
              <a:t> </a:t>
            </a:r>
            <a:endParaRPr lang="en-US" b="1" dirty="0"/>
          </a:p>
          <a:p>
            <a:pPr lvl="1"/>
            <a:endParaRPr lang="en-US" dirty="0" smtClean="0"/>
          </a:p>
          <a:p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5273" y="4185622"/>
            <a:ext cx="297872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is returned to the requester using pending interest states on routers: name of Data must match name of the Interest (longest prefix match)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example: iterative query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1784" y="1355995"/>
            <a:ext cx="2896457" cy="49877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Check with </a:t>
            </a:r>
            <a:r>
              <a:rPr lang="en-US" sz="2000" b="1" dirty="0" smtClean="0"/>
              <a:t>root</a:t>
            </a:r>
            <a:r>
              <a:rPr lang="en-US" sz="2000" dirty="0" smtClean="0"/>
              <a:t> zone if </a:t>
            </a:r>
            <a:r>
              <a:rPr lang="en-US" sz="2000" b="1" dirty="0" smtClean="0"/>
              <a:t>net</a:t>
            </a:r>
            <a:r>
              <a:rPr lang="en-US" sz="2000" dirty="0" smtClean="0"/>
              <a:t> delegated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Check with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.net</a:t>
            </a:r>
            <a:r>
              <a:rPr lang="en-US" sz="2000" dirty="0" smtClean="0"/>
              <a:t> zone if </a:t>
            </a:r>
            <a:r>
              <a:rPr lang="en-US" sz="2000" b="1" dirty="0" err="1" smtClean="0"/>
              <a:t>ndnsim.net</a:t>
            </a:r>
            <a:r>
              <a:rPr lang="en-US" sz="2000" b="1" dirty="0" smtClean="0"/>
              <a:t> </a:t>
            </a:r>
            <a:r>
              <a:rPr lang="en-US" sz="2000" dirty="0" smtClean="0"/>
              <a:t>delegated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Check with </a:t>
            </a:r>
            <a:r>
              <a:rPr lang="en-US" sz="2000" b="1" dirty="0" err="1" smtClean="0"/>
              <a:t>ndnsim.net</a:t>
            </a:r>
            <a:r>
              <a:rPr lang="en-US" sz="2000" dirty="0" smtClean="0"/>
              <a:t> zone if </a:t>
            </a:r>
            <a:r>
              <a:rPr lang="en-US" sz="2000" b="1" dirty="0" err="1" smtClean="0"/>
              <a:t>www.ndnsim.net</a:t>
            </a:r>
            <a:r>
              <a:rPr lang="en-US" sz="2000" b="1" dirty="0" smtClean="0"/>
              <a:t> </a:t>
            </a:r>
            <a:r>
              <a:rPr lang="en-US" sz="2000" dirty="0" smtClean="0"/>
              <a:t>delegated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Authority found, ask the final question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Iterative responses are cached by the caching resolver </a:t>
            </a:r>
            <a:r>
              <a:rPr lang="en-US" sz="2000" b="1" dirty="0" smtClean="0">
                <a:solidFill>
                  <a:srgbClr val="800000"/>
                </a:solidFill>
              </a:rPr>
              <a:t>and within NDN network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43" y="996715"/>
            <a:ext cx="5512838" cy="56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5" y="1355995"/>
            <a:ext cx="4933274" cy="49877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NDN the same for 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network layers</a:t>
            </a:r>
          </a:p>
          <a:p>
            <a:endParaRPr lang="en-US" dirty="0" smtClean="0"/>
          </a:p>
          <a:p>
            <a:r>
              <a:rPr lang="en-US" dirty="0" smtClean="0"/>
              <a:t>NDN names should be expressive to provide functions for all layers</a:t>
            </a:r>
          </a:p>
          <a:p>
            <a:endParaRPr lang="en-US" dirty="0" smtClean="0"/>
          </a:p>
          <a:p>
            <a:r>
              <a:rPr lang="en-US" dirty="0" smtClean="0"/>
              <a:t>3-tier structure of NDNS names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network layer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routable prefix</a:t>
            </a:r>
          </a:p>
          <a:p>
            <a:pPr lvl="1"/>
            <a:r>
              <a:rPr lang="en-US" dirty="0" smtClean="0"/>
              <a:t>for transport layer</a:t>
            </a:r>
          </a:p>
          <a:p>
            <a:pPr lvl="2"/>
            <a:r>
              <a:rPr lang="en-US" b="1" dirty="0" smtClean="0"/>
              <a:t>application de-multiplexor (</a:t>
            </a:r>
            <a:r>
              <a:rPr lang="en-US" b="1" dirty="0" err="1" smtClean="0"/>
              <a:t>demux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for application layer</a:t>
            </a:r>
          </a:p>
          <a:p>
            <a:pPr lvl="2"/>
            <a:r>
              <a:rPr lang="en-US" b="1" dirty="0" smtClean="0">
                <a:solidFill>
                  <a:srgbClr val="660066"/>
                </a:solidFill>
              </a:rPr>
              <a:t>application-specific data descriptor (query)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58" y="1355995"/>
            <a:ext cx="3880271" cy="2475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39" y="4439681"/>
            <a:ext cx="3893290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 rot="11869042">
            <a:off x="185878" y="4652480"/>
            <a:ext cx="319863" cy="403712"/>
          </a:xfrm>
          <a:prstGeom prst="downArrow">
            <a:avLst>
              <a:gd name="adj1" fmla="val 3277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NDNS iterative query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90854" y="4854405"/>
            <a:ext cx="7418465" cy="18594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Zone that Data belongs to</a:t>
            </a:r>
          </a:p>
          <a:p>
            <a:r>
              <a:rPr lang="en-US" dirty="0" smtClean="0"/>
              <a:t>“DNS” application de-multiplexor</a:t>
            </a:r>
          </a:p>
          <a:p>
            <a:r>
              <a:rPr lang="en-US" dirty="0" smtClean="0"/>
              <a:t>Specific question for zone’s data</a:t>
            </a:r>
          </a:p>
          <a:p>
            <a:endParaRPr lang="en-US" dirty="0" smtClean="0"/>
          </a:p>
          <a:p>
            <a:r>
              <a:rPr lang="en-US" b="1" dirty="0" smtClean="0"/>
              <a:t>&lt;serial&gt; is a "version" of a specific RR set </a:t>
            </a:r>
          </a:p>
          <a:p>
            <a:pPr lvl="1"/>
            <a:r>
              <a:rPr lang="en-US" dirty="0" smtClean="0"/>
              <a:t>a rough equivalent of zone's serial number, but with RR set granularity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93" y="3352426"/>
            <a:ext cx="4523148" cy="1094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70" y="1424670"/>
            <a:ext cx="3482107" cy="11128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47478" y="5056946"/>
            <a:ext cx="1408546" cy="773549"/>
            <a:chOff x="-49039" y="2101270"/>
            <a:chExt cx="1408546" cy="773549"/>
          </a:xfrm>
        </p:grpSpPr>
        <p:sp>
          <p:nvSpPr>
            <p:cNvPr id="5" name="Explosion 2 4"/>
            <p:cNvSpPr/>
            <p:nvPr/>
          </p:nvSpPr>
          <p:spPr>
            <a:xfrm>
              <a:off x="-49039" y="2101270"/>
              <a:ext cx="1408546" cy="773549"/>
            </a:xfrm>
            <a:prstGeom prst="irregularSeal2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6967" y="2297474"/>
              <a:ext cx="94287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signature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27" y="2877373"/>
            <a:ext cx="3621920" cy="173585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320976" y="3255818"/>
            <a:ext cx="2663550" cy="2863273"/>
          </a:xfrm>
          <a:custGeom>
            <a:avLst/>
            <a:gdLst>
              <a:gd name="connsiteX0" fmla="*/ 745660 w 2663550"/>
              <a:gd name="connsiteY0" fmla="*/ 2863273 h 2863273"/>
              <a:gd name="connsiteX1" fmla="*/ 203024 w 2663550"/>
              <a:gd name="connsiteY1" fmla="*/ 2297546 h 2863273"/>
              <a:gd name="connsiteX2" fmla="*/ 260751 w 2663550"/>
              <a:gd name="connsiteY2" fmla="*/ 1951182 h 2863273"/>
              <a:gd name="connsiteX3" fmla="*/ 41388 w 2663550"/>
              <a:gd name="connsiteY3" fmla="*/ 1616364 h 2863273"/>
              <a:gd name="connsiteX4" fmla="*/ 1219024 w 2663550"/>
              <a:gd name="connsiteY4" fmla="*/ 1327727 h 2863273"/>
              <a:gd name="connsiteX5" fmla="*/ 2639115 w 2663550"/>
              <a:gd name="connsiteY5" fmla="*/ 1362364 h 2863273"/>
              <a:gd name="connsiteX6" fmla="*/ 2154206 w 2663550"/>
              <a:gd name="connsiteY6" fmla="*/ 0 h 286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550" h="2863273">
                <a:moveTo>
                  <a:pt x="745660" y="2863273"/>
                </a:moveTo>
                <a:cubicBezTo>
                  <a:pt x="514751" y="2656417"/>
                  <a:pt x="283842" y="2449561"/>
                  <a:pt x="203024" y="2297546"/>
                </a:cubicBezTo>
                <a:cubicBezTo>
                  <a:pt x="122206" y="2145531"/>
                  <a:pt x="287690" y="2064712"/>
                  <a:pt x="260751" y="1951182"/>
                </a:cubicBezTo>
                <a:cubicBezTo>
                  <a:pt x="233812" y="1837652"/>
                  <a:pt x="-118324" y="1720273"/>
                  <a:pt x="41388" y="1616364"/>
                </a:cubicBezTo>
                <a:cubicBezTo>
                  <a:pt x="201100" y="1512455"/>
                  <a:pt x="786070" y="1370060"/>
                  <a:pt x="1219024" y="1327727"/>
                </a:cubicBezTo>
                <a:cubicBezTo>
                  <a:pt x="1651978" y="1285394"/>
                  <a:pt x="2483251" y="1583652"/>
                  <a:pt x="2639115" y="1362364"/>
                </a:cubicBezTo>
                <a:cubicBezTo>
                  <a:pt x="2794979" y="1141076"/>
                  <a:pt x="2154206" y="0"/>
                  <a:pt x="2154206" y="0"/>
                </a:cubicBezTo>
              </a:path>
            </a:pathLst>
          </a:cu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67" y="1662545"/>
            <a:ext cx="3413884" cy="65809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555999" y="1911609"/>
            <a:ext cx="3659909" cy="409034"/>
          </a:xfrm>
          <a:custGeom>
            <a:avLst/>
            <a:gdLst>
              <a:gd name="connsiteX0" fmla="*/ 3844636 w 3844636"/>
              <a:gd name="connsiteY0" fmla="*/ 270482 h 409034"/>
              <a:gd name="connsiteX1" fmla="*/ 3278909 w 3844636"/>
              <a:gd name="connsiteY1" fmla="*/ 189664 h 409034"/>
              <a:gd name="connsiteX2" fmla="*/ 2701636 w 3844636"/>
              <a:gd name="connsiteY2" fmla="*/ 4936 h 409034"/>
              <a:gd name="connsiteX3" fmla="*/ 2147454 w 3844636"/>
              <a:gd name="connsiteY3" fmla="*/ 409027 h 409034"/>
              <a:gd name="connsiteX4" fmla="*/ 1373909 w 3844636"/>
              <a:gd name="connsiteY4" fmla="*/ 16482 h 409034"/>
              <a:gd name="connsiteX5" fmla="*/ 0 w 3844636"/>
              <a:gd name="connsiteY5" fmla="*/ 155027 h 40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4636" h="409034">
                <a:moveTo>
                  <a:pt x="3844636" y="270482"/>
                </a:moveTo>
                <a:cubicBezTo>
                  <a:pt x="3657022" y="252202"/>
                  <a:pt x="3469409" y="233922"/>
                  <a:pt x="3278909" y="189664"/>
                </a:cubicBezTo>
                <a:cubicBezTo>
                  <a:pt x="3088409" y="145406"/>
                  <a:pt x="2890212" y="-31624"/>
                  <a:pt x="2701636" y="4936"/>
                </a:cubicBezTo>
                <a:cubicBezTo>
                  <a:pt x="2513060" y="41496"/>
                  <a:pt x="2368742" y="407103"/>
                  <a:pt x="2147454" y="409027"/>
                </a:cubicBezTo>
                <a:cubicBezTo>
                  <a:pt x="1926166" y="410951"/>
                  <a:pt x="1731818" y="58815"/>
                  <a:pt x="1373909" y="16482"/>
                </a:cubicBezTo>
                <a:cubicBezTo>
                  <a:pt x="1016000" y="-25851"/>
                  <a:pt x="0" y="155027"/>
                  <a:pt x="0" y="155027"/>
                </a:cubicBezTo>
              </a:path>
            </a:pathLst>
          </a:cu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00504" y="1689848"/>
            <a:ext cx="666889" cy="630795"/>
          </a:xfrm>
          <a:custGeom>
            <a:avLst/>
            <a:gdLst>
              <a:gd name="connsiteX0" fmla="*/ 70042 w 666889"/>
              <a:gd name="connsiteY0" fmla="*/ 267956 h 630795"/>
              <a:gd name="connsiteX1" fmla="*/ 769 w 666889"/>
              <a:gd name="connsiteY1" fmla="*/ 117865 h 630795"/>
              <a:gd name="connsiteX2" fmla="*/ 116224 w 666889"/>
              <a:gd name="connsiteY2" fmla="*/ 25501 h 630795"/>
              <a:gd name="connsiteX3" fmla="*/ 404860 w 666889"/>
              <a:gd name="connsiteY3" fmla="*/ 2411 h 630795"/>
              <a:gd name="connsiteX4" fmla="*/ 624224 w 666889"/>
              <a:gd name="connsiteY4" fmla="*/ 71683 h 630795"/>
              <a:gd name="connsiteX5" fmla="*/ 658860 w 666889"/>
              <a:gd name="connsiteY5" fmla="*/ 418047 h 630795"/>
              <a:gd name="connsiteX6" fmla="*/ 601133 w 666889"/>
              <a:gd name="connsiteY6" fmla="*/ 614320 h 630795"/>
              <a:gd name="connsiteX7" fmla="*/ 46951 w 666889"/>
              <a:gd name="connsiteY7" fmla="*/ 602774 h 630795"/>
              <a:gd name="connsiteX8" fmla="*/ 150860 w 666889"/>
              <a:gd name="connsiteY8" fmla="*/ 464229 h 630795"/>
              <a:gd name="connsiteX9" fmla="*/ 70042 w 666889"/>
              <a:gd name="connsiteY9" fmla="*/ 267956 h 63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89" h="630795">
                <a:moveTo>
                  <a:pt x="70042" y="267956"/>
                </a:moveTo>
                <a:cubicBezTo>
                  <a:pt x="45027" y="210229"/>
                  <a:pt x="-6928" y="158274"/>
                  <a:pt x="769" y="117865"/>
                </a:cubicBezTo>
                <a:cubicBezTo>
                  <a:pt x="8466" y="77456"/>
                  <a:pt x="48876" y="44743"/>
                  <a:pt x="116224" y="25501"/>
                </a:cubicBezTo>
                <a:cubicBezTo>
                  <a:pt x="183572" y="6259"/>
                  <a:pt x="320193" y="-5286"/>
                  <a:pt x="404860" y="2411"/>
                </a:cubicBezTo>
                <a:cubicBezTo>
                  <a:pt x="489527" y="10108"/>
                  <a:pt x="581891" y="2410"/>
                  <a:pt x="624224" y="71683"/>
                </a:cubicBezTo>
                <a:cubicBezTo>
                  <a:pt x="666557" y="140956"/>
                  <a:pt x="662708" y="327608"/>
                  <a:pt x="658860" y="418047"/>
                </a:cubicBezTo>
                <a:cubicBezTo>
                  <a:pt x="655012" y="508486"/>
                  <a:pt x="703118" y="583532"/>
                  <a:pt x="601133" y="614320"/>
                </a:cubicBezTo>
                <a:cubicBezTo>
                  <a:pt x="499148" y="645108"/>
                  <a:pt x="121996" y="627789"/>
                  <a:pt x="46951" y="602774"/>
                </a:cubicBezTo>
                <a:cubicBezTo>
                  <a:pt x="-28094" y="577759"/>
                  <a:pt x="145087" y="520032"/>
                  <a:pt x="150860" y="464229"/>
                </a:cubicBezTo>
                <a:cubicBezTo>
                  <a:pt x="156633" y="408426"/>
                  <a:pt x="95057" y="325683"/>
                  <a:pt x="70042" y="267956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593273" y="1019776"/>
            <a:ext cx="6038272" cy="931408"/>
          </a:xfrm>
          <a:custGeom>
            <a:avLst/>
            <a:gdLst>
              <a:gd name="connsiteX0" fmla="*/ 6038272 w 6038272"/>
              <a:gd name="connsiteY0" fmla="*/ 642771 h 931408"/>
              <a:gd name="connsiteX1" fmla="*/ 5911272 w 6038272"/>
              <a:gd name="connsiteY1" fmla="*/ 273317 h 931408"/>
              <a:gd name="connsiteX2" fmla="*/ 5461000 w 6038272"/>
              <a:gd name="connsiteY2" fmla="*/ 7771 h 931408"/>
              <a:gd name="connsiteX3" fmla="*/ 2944091 w 6038272"/>
              <a:gd name="connsiteY3" fmla="*/ 65499 h 931408"/>
              <a:gd name="connsiteX4" fmla="*/ 1200727 w 6038272"/>
              <a:gd name="connsiteY4" fmla="*/ 123226 h 931408"/>
              <a:gd name="connsiteX5" fmla="*/ 0 w 6038272"/>
              <a:gd name="connsiteY5" fmla="*/ 931408 h 9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8272" h="931408">
                <a:moveTo>
                  <a:pt x="6038272" y="642771"/>
                </a:moveTo>
                <a:cubicBezTo>
                  <a:pt x="6022878" y="510960"/>
                  <a:pt x="6007484" y="379150"/>
                  <a:pt x="5911272" y="273317"/>
                </a:cubicBezTo>
                <a:cubicBezTo>
                  <a:pt x="5815060" y="167484"/>
                  <a:pt x="5955530" y="42407"/>
                  <a:pt x="5461000" y="7771"/>
                </a:cubicBezTo>
                <a:cubicBezTo>
                  <a:pt x="4966470" y="-26865"/>
                  <a:pt x="2944091" y="65499"/>
                  <a:pt x="2944091" y="65499"/>
                </a:cubicBezTo>
                <a:cubicBezTo>
                  <a:pt x="2234045" y="84742"/>
                  <a:pt x="1691409" y="-21092"/>
                  <a:pt x="1200727" y="123226"/>
                </a:cubicBezTo>
                <a:cubicBezTo>
                  <a:pt x="710045" y="267544"/>
                  <a:pt x="0" y="931408"/>
                  <a:pt x="0" y="931408"/>
                </a:cubicBezTo>
              </a:path>
            </a:pathLst>
          </a:cu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5182" y="3267364"/>
            <a:ext cx="4209414" cy="1561841"/>
          </a:xfrm>
          <a:custGeom>
            <a:avLst/>
            <a:gdLst>
              <a:gd name="connsiteX0" fmla="*/ 4087091 w 4209414"/>
              <a:gd name="connsiteY0" fmla="*/ 1027545 h 1561841"/>
              <a:gd name="connsiteX1" fmla="*/ 4029363 w 4209414"/>
              <a:gd name="connsiteY1" fmla="*/ 1431636 h 1561841"/>
              <a:gd name="connsiteX2" fmla="*/ 2366818 w 4209414"/>
              <a:gd name="connsiteY2" fmla="*/ 1454727 h 1561841"/>
              <a:gd name="connsiteX3" fmla="*/ 1062182 w 4209414"/>
              <a:gd name="connsiteY3" fmla="*/ 1477818 h 1561841"/>
              <a:gd name="connsiteX4" fmla="*/ 842818 w 4209414"/>
              <a:gd name="connsiteY4" fmla="*/ 265545 h 1561841"/>
              <a:gd name="connsiteX5" fmla="*/ 0 w 4209414"/>
              <a:gd name="connsiteY5" fmla="*/ 0 h 156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414" h="1561841">
                <a:moveTo>
                  <a:pt x="4087091" y="1027545"/>
                </a:moveTo>
                <a:cubicBezTo>
                  <a:pt x="4201583" y="1193992"/>
                  <a:pt x="4316075" y="1360439"/>
                  <a:pt x="4029363" y="1431636"/>
                </a:cubicBezTo>
                <a:cubicBezTo>
                  <a:pt x="3742651" y="1502833"/>
                  <a:pt x="2366818" y="1454727"/>
                  <a:pt x="2366818" y="1454727"/>
                </a:cubicBezTo>
                <a:cubicBezTo>
                  <a:pt x="1872288" y="1462424"/>
                  <a:pt x="1316182" y="1676015"/>
                  <a:pt x="1062182" y="1477818"/>
                </a:cubicBezTo>
                <a:cubicBezTo>
                  <a:pt x="808182" y="1279621"/>
                  <a:pt x="1019848" y="511848"/>
                  <a:pt x="842818" y="265545"/>
                </a:cubicBezTo>
                <a:cubicBezTo>
                  <a:pt x="665788" y="19242"/>
                  <a:pt x="0" y="0"/>
                  <a:pt x="0" y="0"/>
                </a:cubicBezTo>
              </a:path>
            </a:pathLst>
          </a:cu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2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query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4" y="1355995"/>
            <a:ext cx="3470860" cy="49877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Request recursive query data for</a:t>
            </a:r>
          </a:p>
          <a:p>
            <a:pPr lvl="1"/>
            <a:r>
              <a:rPr lang="en-US" dirty="0" smtClean="0"/>
              <a:t>/net/</a:t>
            </a:r>
            <a:r>
              <a:rPr lang="en-US" dirty="0" err="1" smtClean="0"/>
              <a:t>ndnsim</a:t>
            </a:r>
            <a:r>
              <a:rPr lang="en-US" dirty="0" smtClean="0"/>
              <a:t>/www domain</a:t>
            </a:r>
          </a:p>
          <a:p>
            <a:pPr lvl="1"/>
            <a:r>
              <a:rPr lang="en-US" dirty="0" smtClean="0"/>
              <a:t>TXT type</a:t>
            </a:r>
          </a:p>
          <a:p>
            <a:pPr lvl="1"/>
            <a:endParaRPr lang="en-US" dirty="0"/>
          </a:p>
          <a:p>
            <a:r>
              <a:rPr lang="en-US" dirty="0" smtClean="0"/>
              <a:t>Caching resolvers supply data for recursive query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Caching resolver performs iterative query</a:t>
            </a:r>
          </a:p>
          <a:p>
            <a:pPr lvl="1"/>
            <a:r>
              <a:rPr lang="en-US" dirty="0" smtClean="0"/>
              <a:t>discovers authority</a:t>
            </a:r>
          </a:p>
          <a:p>
            <a:pPr lvl="1"/>
            <a:r>
              <a:rPr lang="en-US" dirty="0" smtClean="0"/>
              <a:t>get the answer and encapsulates</a:t>
            </a:r>
          </a:p>
          <a:p>
            <a:endParaRPr lang="en-US" dirty="0" smtClean="0"/>
          </a:p>
          <a:p>
            <a:r>
              <a:rPr lang="en-US" dirty="0" smtClean="0"/>
              <a:t>Process encapsulated iterative response Data</a:t>
            </a:r>
          </a:p>
          <a:p>
            <a:pPr lvl="1"/>
            <a:r>
              <a:rPr lang="en-US" dirty="0" smtClean="0"/>
              <a:t>verify outer and/or</a:t>
            </a:r>
          </a:p>
          <a:p>
            <a:pPr lvl="1"/>
            <a:r>
              <a:rPr lang="en-US" dirty="0" smtClean="0"/>
              <a:t>internal signature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578" y="1519612"/>
            <a:ext cx="5151663" cy="46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2" y="1050443"/>
            <a:ext cx="3637399" cy="1212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45" y="1381224"/>
            <a:ext cx="3206173" cy="593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2100124"/>
            <a:ext cx="4543138" cy="2725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recursive query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8543" y="4918364"/>
            <a:ext cx="8865457" cy="1799524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Double-secured response</a:t>
            </a:r>
          </a:p>
          <a:p>
            <a:pPr lvl="1"/>
            <a:r>
              <a:rPr lang="en-US" dirty="0" smtClean="0"/>
              <a:t>outer signed by caching resolver</a:t>
            </a:r>
          </a:p>
          <a:p>
            <a:pPr lvl="1"/>
            <a:r>
              <a:rPr lang="en-US" dirty="0" smtClean="0"/>
              <a:t>inner signed by the authoritative name server</a:t>
            </a:r>
          </a:p>
          <a:p>
            <a:r>
              <a:rPr lang="en-US" b="1" dirty="0" smtClean="0"/>
              <a:t>&lt;id&gt; ensures uniqueness of the NDN Data packet name</a:t>
            </a:r>
          </a:p>
          <a:p>
            <a:pPr lvl="1"/>
            <a:r>
              <a:rPr lang="en-US" dirty="0" smtClean="0"/>
              <a:t>a timestamp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618" y="3064306"/>
            <a:ext cx="3928871" cy="1256441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5691909" y="5322450"/>
            <a:ext cx="219364" cy="68118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56955" y="5322450"/>
            <a:ext cx="29402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whom to trust depends on trust relationships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443182" y="1415859"/>
            <a:ext cx="727371" cy="630795"/>
          </a:xfrm>
          <a:custGeom>
            <a:avLst/>
            <a:gdLst>
              <a:gd name="connsiteX0" fmla="*/ 70042 w 666889"/>
              <a:gd name="connsiteY0" fmla="*/ 267956 h 630795"/>
              <a:gd name="connsiteX1" fmla="*/ 769 w 666889"/>
              <a:gd name="connsiteY1" fmla="*/ 117865 h 630795"/>
              <a:gd name="connsiteX2" fmla="*/ 116224 w 666889"/>
              <a:gd name="connsiteY2" fmla="*/ 25501 h 630795"/>
              <a:gd name="connsiteX3" fmla="*/ 404860 w 666889"/>
              <a:gd name="connsiteY3" fmla="*/ 2411 h 630795"/>
              <a:gd name="connsiteX4" fmla="*/ 624224 w 666889"/>
              <a:gd name="connsiteY4" fmla="*/ 71683 h 630795"/>
              <a:gd name="connsiteX5" fmla="*/ 658860 w 666889"/>
              <a:gd name="connsiteY5" fmla="*/ 418047 h 630795"/>
              <a:gd name="connsiteX6" fmla="*/ 601133 w 666889"/>
              <a:gd name="connsiteY6" fmla="*/ 614320 h 630795"/>
              <a:gd name="connsiteX7" fmla="*/ 46951 w 666889"/>
              <a:gd name="connsiteY7" fmla="*/ 602774 h 630795"/>
              <a:gd name="connsiteX8" fmla="*/ 150860 w 666889"/>
              <a:gd name="connsiteY8" fmla="*/ 464229 h 630795"/>
              <a:gd name="connsiteX9" fmla="*/ 70042 w 666889"/>
              <a:gd name="connsiteY9" fmla="*/ 267956 h 63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89" h="630795">
                <a:moveTo>
                  <a:pt x="70042" y="267956"/>
                </a:moveTo>
                <a:cubicBezTo>
                  <a:pt x="45027" y="210229"/>
                  <a:pt x="-6928" y="158274"/>
                  <a:pt x="769" y="117865"/>
                </a:cubicBezTo>
                <a:cubicBezTo>
                  <a:pt x="8466" y="77456"/>
                  <a:pt x="48876" y="44743"/>
                  <a:pt x="116224" y="25501"/>
                </a:cubicBezTo>
                <a:cubicBezTo>
                  <a:pt x="183572" y="6259"/>
                  <a:pt x="320193" y="-5286"/>
                  <a:pt x="404860" y="2411"/>
                </a:cubicBezTo>
                <a:cubicBezTo>
                  <a:pt x="489527" y="10108"/>
                  <a:pt x="581891" y="2410"/>
                  <a:pt x="624224" y="71683"/>
                </a:cubicBezTo>
                <a:cubicBezTo>
                  <a:pt x="666557" y="140956"/>
                  <a:pt x="662708" y="327608"/>
                  <a:pt x="658860" y="418047"/>
                </a:cubicBezTo>
                <a:cubicBezTo>
                  <a:pt x="655012" y="508486"/>
                  <a:pt x="703118" y="583532"/>
                  <a:pt x="601133" y="614320"/>
                </a:cubicBezTo>
                <a:cubicBezTo>
                  <a:pt x="499148" y="645108"/>
                  <a:pt x="121996" y="627789"/>
                  <a:pt x="46951" y="602774"/>
                </a:cubicBezTo>
                <a:cubicBezTo>
                  <a:pt x="-28094" y="577759"/>
                  <a:pt x="145087" y="520032"/>
                  <a:pt x="150860" y="464229"/>
                </a:cubicBezTo>
                <a:cubicBezTo>
                  <a:pt x="156633" y="408426"/>
                  <a:pt x="95057" y="325683"/>
                  <a:pt x="70042" y="267956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24910" y="1685635"/>
            <a:ext cx="4421911" cy="92365"/>
          </a:xfrm>
          <a:custGeom>
            <a:avLst/>
            <a:gdLst>
              <a:gd name="connsiteX0" fmla="*/ 3082636 w 3082636"/>
              <a:gd name="connsiteY0" fmla="*/ 335466 h 427830"/>
              <a:gd name="connsiteX1" fmla="*/ 2413000 w 3082636"/>
              <a:gd name="connsiteY1" fmla="*/ 243102 h 427830"/>
              <a:gd name="connsiteX2" fmla="*/ 1743364 w 3082636"/>
              <a:gd name="connsiteY2" fmla="*/ 648 h 427830"/>
              <a:gd name="connsiteX3" fmla="*/ 323273 w 3082636"/>
              <a:gd name="connsiteY3" fmla="*/ 323921 h 427830"/>
              <a:gd name="connsiteX4" fmla="*/ 0 w 3082636"/>
              <a:gd name="connsiteY4" fmla="*/ 427830 h 42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36" h="427830">
                <a:moveTo>
                  <a:pt x="3082636" y="335466"/>
                </a:moveTo>
                <a:cubicBezTo>
                  <a:pt x="2859424" y="317185"/>
                  <a:pt x="2636212" y="298905"/>
                  <a:pt x="2413000" y="243102"/>
                </a:cubicBezTo>
                <a:cubicBezTo>
                  <a:pt x="2189788" y="187299"/>
                  <a:pt x="2091652" y="-12822"/>
                  <a:pt x="1743364" y="648"/>
                </a:cubicBezTo>
                <a:cubicBezTo>
                  <a:pt x="1395076" y="14118"/>
                  <a:pt x="613834" y="252724"/>
                  <a:pt x="323273" y="323921"/>
                </a:cubicBezTo>
                <a:cubicBezTo>
                  <a:pt x="32712" y="395118"/>
                  <a:pt x="0" y="427830"/>
                  <a:pt x="0" y="427830"/>
                </a:cubicBezTo>
              </a:path>
            </a:pathLst>
          </a:cu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2505364"/>
            <a:ext cx="4260273" cy="3752272"/>
          </a:xfrm>
          <a:custGeom>
            <a:avLst/>
            <a:gdLst>
              <a:gd name="connsiteX0" fmla="*/ 1005411 w 4445957"/>
              <a:gd name="connsiteY0" fmla="*/ 3752272 h 3752272"/>
              <a:gd name="connsiteX1" fmla="*/ 485866 w 4445957"/>
              <a:gd name="connsiteY1" fmla="*/ 3475181 h 3752272"/>
              <a:gd name="connsiteX2" fmla="*/ 312684 w 4445957"/>
              <a:gd name="connsiteY2" fmla="*/ 3082636 h 3752272"/>
              <a:gd name="connsiteX3" fmla="*/ 312684 w 4445957"/>
              <a:gd name="connsiteY3" fmla="*/ 1674091 h 3752272"/>
              <a:gd name="connsiteX4" fmla="*/ 4445957 w 4445957"/>
              <a:gd name="connsiteY4" fmla="*/ 0 h 375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957" h="3752272">
                <a:moveTo>
                  <a:pt x="1005411" y="3752272"/>
                </a:moveTo>
                <a:cubicBezTo>
                  <a:pt x="803365" y="3669529"/>
                  <a:pt x="601320" y="3586787"/>
                  <a:pt x="485866" y="3475181"/>
                </a:cubicBezTo>
                <a:cubicBezTo>
                  <a:pt x="370412" y="3363575"/>
                  <a:pt x="341548" y="3382818"/>
                  <a:pt x="312684" y="3082636"/>
                </a:cubicBezTo>
                <a:cubicBezTo>
                  <a:pt x="283820" y="2782454"/>
                  <a:pt x="-376195" y="2187864"/>
                  <a:pt x="312684" y="1674091"/>
                </a:cubicBezTo>
                <a:cubicBezTo>
                  <a:pt x="1001563" y="1160318"/>
                  <a:pt x="4445957" y="0"/>
                  <a:pt x="4445957" y="0"/>
                </a:cubicBezTo>
              </a:path>
            </a:pathLst>
          </a:cu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604" y="785095"/>
            <a:ext cx="293930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“root” scope = local routers know how to get Data for “DNS-R” app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68152" y="1420091"/>
            <a:ext cx="1332757" cy="346364"/>
          </a:xfrm>
          <a:custGeom>
            <a:avLst/>
            <a:gdLst>
              <a:gd name="connsiteX0" fmla="*/ 108939 w 1332757"/>
              <a:gd name="connsiteY0" fmla="*/ 0 h 346364"/>
              <a:gd name="connsiteX1" fmla="*/ 120484 w 1332757"/>
              <a:gd name="connsiteY1" fmla="*/ 288636 h 346364"/>
              <a:gd name="connsiteX2" fmla="*/ 1332757 w 1332757"/>
              <a:gd name="connsiteY2" fmla="*/ 346364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757" h="346364">
                <a:moveTo>
                  <a:pt x="108939" y="0"/>
                </a:moveTo>
                <a:cubicBezTo>
                  <a:pt x="12726" y="115454"/>
                  <a:pt x="-83486" y="230909"/>
                  <a:pt x="120484" y="288636"/>
                </a:cubicBezTo>
                <a:cubicBezTo>
                  <a:pt x="324454" y="346363"/>
                  <a:pt x="1332757" y="346364"/>
                  <a:pt x="1332757" y="346364"/>
                </a:cubicBezTo>
              </a:path>
            </a:pathLst>
          </a:custGeom>
          <a:ln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024541" y="940613"/>
            <a:ext cx="4852332" cy="277132"/>
          </a:xfrm>
          <a:custGeom>
            <a:avLst/>
            <a:gdLst>
              <a:gd name="connsiteX0" fmla="*/ 4700478 w 4852332"/>
              <a:gd name="connsiteY0" fmla="*/ 277132 h 277132"/>
              <a:gd name="connsiteX1" fmla="*/ 4569545 w 4852332"/>
              <a:gd name="connsiteY1" fmla="*/ 41440 h 277132"/>
              <a:gd name="connsiteX2" fmla="*/ 2121107 w 4852332"/>
              <a:gd name="connsiteY2" fmla="*/ 2157 h 277132"/>
              <a:gd name="connsiteX3" fmla="*/ 0 w 4852332"/>
              <a:gd name="connsiteY3" fmla="*/ 67628 h 27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2332" h="277132">
                <a:moveTo>
                  <a:pt x="4700478" y="277132"/>
                </a:moveTo>
                <a:cubicBezTo>
                  <a:pt x="4849959" y="182200"/>
                  <a:pt x="4999440" y="87269"/>
                  <a:pt x="4569545" y="41440"/>
                </a:cubicBezTo>
                <a:cubicBezTo>
                  <a:pt x="4139650" y="-4389"/>
                  <a:pt x="2882698" y="-2208"/>
                  <a:pt x="2121107" y="2157"/>
                </a:cubicBezTo>
                <a:cubicBezTo>
                  <a:pt x="1359516" y="6522"/>
                  <a:pt x="0" y="67628"/>
                  <a:pt x="0" y="67628"/>
                </a:cubicBezTo>
              </a:path>
            </a:pathLst>
          </a:custGeom>
          <a:ln>
            <a:head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7" grpId="0" animBg="1"/>
      <p:bldP spid="1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Data Networking (NDN) uses pure data-centric communication model</a:t>
            </a:r>
            <a:endParaRPr lang="en-US" dirty="0"/>
          </a:p>
          <a:p>
            <a:pPr lvl="1"/>
            <a:r>
              <a:rPr lang="en-US" dirty="0" smtClean="0"/>
              <a:t>solves many outstanding problems with current communication patterns</a:t>
            </a:r>
          </a:p>
          <a:p>
            <a:pPr lvl="2"/>
            <a:r>
              <a:rPr lang="en-US" dirty="0" smtClean="0"/>
              <a:t>build-in multicast</a:t>
            </a:r>
          </a:p>
          <a:p>
            <a:pPr lvl="2"/>
            <a:r>
              <a:rPr lang="en-US" dirty="0" smtClean="0"/>
              <a:t>privacy and security</a:t>
            </a:r>
          </a:p>
          <a:p>
            <a:r>
              <a:rPr lang="en-US" dirty="0" smtClean="0"/>
              <a:t>Deployment of the architecture faces a number of operational challenges, including </a:t>
            </a:r>
          </a:p>
          <a:p>
            <a:pPr lvl="1"/>
            <a:r>
              <a:rPr lang="en-US" dirty="0" smtClean="0"/>
              <a:t>management of security credentials</a:t>
            </a:r>
          </a:p>
          <a:p>
            <a:pPr lvl="1"/>
            <a:r>
              <a:rPr lang="en-US" dirty="0" smtClean="0"/>
              <a:t>authorization of routing resources (namespace regulation)</a:t>
            </a:r>
          </a:p>
          <a:p>
            <a:pPr lvl="1"/>
            <a:r>
              <a:rPr lang="en-US" dirty="0" smtClean="0"/>
              <a:t>named-based routing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NDNS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NDNS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NDNS is NDN applications</a:t>
            </a:r>
          </a:p>
          <a:p>
            <a:pPr lvl="1"/>
            <a:r>
              <a:rPr lang="en-US" dirty="0" smtClean="0"/>
              <a:t>security is build-in into the architecture</a:t>
            </a:r>
          </a:p>
          <a:p>
            <a:endParaRPr lang="en-US" dirty="0" smtClean="0"/>
          </a:p>
          <a:p>
            <a:r>
              <a:rPr lang="en-US" dirty="0" smtClean="0"/>
              <a:t>DNS is secured by DNSSEC extension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NDNS directly provides DNSSEC-equivalent trust model and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2AAB-3299-E242-B4A8-F95CAF2B60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 inherited from NDN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reflector </a:t>
            </a:r>
            <a:r>
              <a:rPr lang="en-US" dirty="0" err="1" smtClean="0"/>
              <a:t>DDoS</a:t>
            </a:r>
            <a:r>
              <a:rPr lang="en-US" dirty="0" smtClean="0"/>
              <a:t> attacks </a:t>
            </a:r>
            <a:r>
              <a:rPr lang="en-US" dirty="0"/>
              <a:t>are not </a:t>
            </a:r>
            <a:r>
              <a:rPr lang="en-US" dirty="0" smtClean="0"/>
              <a:t>possible</a:t>
            </a:r>
            <a:endParaRPr lang="en-US" dirty="0"/>
          </a:p>
          <a:p>
            <a:pPr lvl="1"/>
            <a:r>
              <a:rPr lang="en-US" dirty="0" smtClean="0"/>
              <a:t>NDN </a:t>
            </a:r>
            <a:r>
              <a:rPr lang="en-US" dirty="0"/>
              <a:t>does not have source addresses in </a:t>
            </a:r>
            <a:r>
              <a:rPr lang="en-US" dirty="0" smtClean="0"/>
              <a:t>packets</a:t>
            </a:r>
          </a:p>
          <a:p>
            <a:pPr lvl="1"/>
            <a:r>
              <a:rPr lang="en-US" dirty="0" smtClean="0"/>
              <a:t>Data is always returned to the requester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Existing direct </a:t>
            </a:r>
            <a:r>
              <a:rPr lang="en-US" dirty="0" err="1" smtClean="0"/>
              <a:t>DDoS</a:t>
            </a:r>
            <a:r>
              <a:rPr lang="en-US" dirty="0" smtClean="0"/>
              <a:t> attacks not possible</a:t>
            </a:r>
          </a:p>
          <a:p>
            <a:pPr lvl="1"/>
            <a:r>
              <a:rPr lang="en-US" dirty="0" smtClean="0"/>
              <a:t>For each name, only the first request reaches the server</a:t>
            </a:r>
          </a:p>
          <a:p>
            <a:pPr lvl="2"/>
            <a:r>
              <a:rPr lang="en-US" dirty="0" smtClean="0"/>
              <a:t>the rest will pull data out of cache</a:t>
            </a:r>
          </a:p>
          <a:p>
            <a:pPr lvl="1"/>
            <a:r>
              <a:rPr lang="en-US" dirty="0" err="1" smtClean="0"/>
              <a:t>DDoS</a:t>
            </a:r>
            <a:r>
              <a:rPr lang="en-US" dirty="0" smtClean="0"/>
              <a:t> by asking for different name can be easily mitigated</a:t>
            </a:r>
          </a:p>
          <a:p>
            <a:pPr lvl="2"/>
            <a:r>
              <a:rPr lang="en-US" dirty="0" smtClean="0"/>
              <a:t>per-packet state</a:t>
            </a:r>
          </a:p>
          <a:p>
            <a:pPr lvl="2"/>
            <a:r>
              <a:rPr lang="en-US" dirty="0"/>
              <a:t>matched </a:t>
            </a:r>
            <a:r>
              <a:rPr lang="en-US" dirty="0" smtClean="0"/>
              <a:t>Interest-Data two-way traffic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4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security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4" y="1355995"/>
            <a:ext cx="8865457" cy="2038878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r>
              <a:rPr lang="en-US" dirty="0" smtClean="0"/>
              <a:t>Each RR set is signed</a:t>
            </a:r>
          </a:p>
          <a:p>
            <a:pPr marL="742947" lvl="1" indent="-342900"/>
            <a:r>
              <a:rPr lang="en-US" dirty="0" smtClean="0"/>
              <a:t>signature stored in RRSIG record</a:t>
            </a:r>
          </a:p>
          <a:p>
            <a:pPr marL="742947" lvl="1" indent="-342900"/>
            <a:r>
              <a:rPr lang="en-US" dirty="0" smtClean="0"/>
              <a:t>key stored in DNSKEY record</a:t>
            </a:r>
          </a:p>
          <a:p>
            <a:pPr marL="342900" indent="-342900"/>
            <a:r>
              <a:rPr lang="en-US" dirty="0" smtClean="0"/>
              <a:t>DS record is used to authorize delegation</a:t>
            </a:r>
          </a:p>
          <a:p>
            <a:pPr marL="742947" lvl="1" indent="-342900"/>
            <a:r>
              <a:rPr lang="en-US" dirty="0" smtClean="0"/>
              <a:t>hash of child zone’s DNSKEY</a:t>
            </a:r>
            <a:endParaRPr lang="en-US" dirty="0"/>
          </a:p>
          <a:p>
            <a:pPr marL="400047" lvl="1" indent="0">
              <a:buNone/>
            </a:pPr>
            <a:r>
              <a:rPr lang="en-US" dirty="0" smtClean="0"/>
              <a:t> </a:t>
            </a:r>
          </a:p>
          <a:p>
            <a:pPr marL="400047" lvl="1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 descr="dnssec-example-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8" y="3109989"/>
            <a:ext cx="8594434" cy="34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4" y="-1"/>
            <a:ext cx="8865457" cy="1558473"/>
          </a:xfrm>
        </p:spPr>
        <p:txBody>
          <a:bodyPr anchor="ctr" anchorCtr="0">
            <a:normAutofit/>
          </a:bodyPr>
          <a:lstStyle/>
          <a:p>
            <a:r>
              <a:rPr lang="en-US" dirty="0" smtClean="0"/>
              <a:t>Similarities and differences between DNSSEC and NDN trust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1784" y="1604652"/>
            <a:ext cx="4312926" cy="47852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DNSSEC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each RR set is bundled with RRSIG</a:t>
            </a:r>
          </a:p>
          <a:p>
            <a:endParaRPr lang="en-US" sz="2400" dirty="0" smtClean="0">
              <a:solidFill>
                <a:srgbClr val="FF6600"/>
              </a:solidFill>
            </a:endParaRPr>
          </a:p>
          <a:p>
            <a:r>
              <a:rPr lang="en-US" sz="2400" dirty="0" smtClean="0">
                <a:solidFill>
                  <a:srgbClr val="FF6600"/>
                </a:solidFill>
              </a:rPr>
              <a:t>each DNS message can contain multiple [</a:t>
            </a:r>
            <a:r>
              <a:rPr lang="en-US" sz="2400" dirty="0" err="1" smtClean="0">
                <a:solidFill>
                  <a:srgbClr val="FF6600"/>
                </a:solidFill>
              </a:rPr>
              <a:t>RRset</a:t>
            </a:r>
            <a:r>
              <a:rPr lang="en-US" sz="2400" dirty="0" smtClean="0">
                <a:solidFill>
                  <a:srgbClr val="FF6600"/>
                </a:solidFill>
              </a:rPr>
              <a:t>, RRSIG]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RRSIG “specifies/hints” DNSKEY </a:t>
            </a:r>
            <a:r>
              <a:rPr lang="en-US" sz="2400" b="1" dirty="0" smtClean="0">
                <a:solidFill>
                  <a:srgbClr val="008000"/>
                </a:solidFill>
              </a:rPr>
              <a:t>RR set</a:t>
            </a:r>
            <a:r>
              <a:rPr lang="en-US" sz="2400" dirty="0" smtClean="0">
                <a:solidFill>
                  <a:srgbClr val="008000"/>
                </a:solidFill>
              </a:rPr>
              <a:t> used to produce signature using “Key tag”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DNSKEY </a:t>
            </a:r>
            <a:r>
              <a:rPr lang="en-US" sz="2400" dirty="0" err="1" smtClean="0">
                <a:solidFill>
                  <a:srgbClr val="008000"/>
                </a:solidFill>
              </a:rPr>
              <a:t>RRset</a:t>
            </a:r>
            <a:r>
              <a:rPr lang="en-US" sz="2400" dirty="0" smtClean="0">
                <a:solidFill>
                  <a:srgbClr val="008000"/>
                </a:solidFill>
              </a:rPr>
              <a:t> is signed by another DNSKEY or self-signed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Key is authorized by parent’s zone using DS record</a:t>
            </a:r>
          </a:p>
          <a:p>
            <a:pPr marL="457196" lvl="1" indent="0">
              <a:buNone/>
            </a:pPr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44710" y="1620947"/>
            <a:ext cx="4552532" cy="52832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NDN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each Data packet is bundled with a </a:t>
            </a:r>
            <a:r>
              <a:rPr lang="en-US" sz="2400" dirty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ignature and </a:t>
            </a:r>
            <a:r>
              <a:rPr lang="en-US" sz="2400" dirty="0" err="1" smtClean="0">
                <a:solidFill>
                  <a:srgbClr val="008000"/>
                </a:solidFill>
              </a:rPr>
              <a:t>KeyLocator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FF6600"/>
                </a:solidFill>
              </a:rPr>
              <a:t>each Data packet contains exactly one RR set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NDN’s </a:t>
            </a:r>
            <a:r>
              <a:rPr lang="en-US" sz="2400" dirty="0" err="1" smtClean="0">
                <a:solidFill>
                  <a:srgbClr val="008000"/>
                </a:solidFill>
              </a:rPr>
              <a:t>KeyLocator</a:t>
            </a:r>
            <a:r>
              <a:rPr lang="en-US" sz="2400" dirty="0" smtClean="0">
                <a:solidFill>
                  <a:srgbClr val="008000"/>
                </a:solidFill>
              </a:rPr>
              <a:t> refers to the </a:t>
            </a:r>
            <a:r>
              <a:rPr lang="en-US" sz="2400" b="1" dirty="0" smtClean="0">
                <a:solidFill>
                  <a:srgbClr val="008000"/>
                </a:solidFill>
              </a:rPr>
              <a:t>unique</a:t>
            </a:r>
            <a:r>
              <a:rPr lang="en-US" sz="2400" dirty="0" smtClean="0">
                <a:solidFill>
                  <a:srgbClr val="008000"/>
                </a:solidFill>
              </a:rPr>
              <a:t> key-certificate name used to sign data packet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Keys-certificates are also Data packets, thus can be further signed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Key-certificate is authorized via a proper signing chain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784" y="18297"/>
            <a:ext cx="8865457" cy="847612"/>
          </a:xfrm>
        </p:spPr>
        <p:txBody>
          <a:bodyPr/>
          <a:lstStyle/>
          <a:p>
            <a:r>
              <a:rPr lang="en-US" dirty="0" smtClean="0"/>
              <a:t>NDNS security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784" y="750456"/>
            <a:ext cx="8865457" cy="25630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NDNCERT for security delegation and record signing</a:t>
            </a:r>
          </a:p>
          <a:p>
            <a:endParaRPr lang="en-US" dirty="0" smtClean="0"/>
          </a:p>
          <a:p>
            <a:r>
              <a:rPr lang="en-US" dirty="0" smtClean="0"/>
              <a:t>No need for DS (Delegated Signer) record</a:t>
            </a:r>
          </a:p>
          <a:p>
            <a:pPr lvl="1"/>
            <a:r>
              <a:rPr lang="en-US" dirty="0" smtClean="0"/>
              <a:t>DNSSEC is DNS extension and is optional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NDNS mandates security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DS</a:t>
            </a:r>
            <a:r>
              <a:rPr lang="en-US" dirty="0"/>
              <a:t> </a:t>
            </a:r>
            <a:r>
              <a:rPr lang="en-US" dirty="0" smtClean="0"/>
              <a:t>and DNSKEY distinguish authority over data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NDNS use name to distinguish authority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3820737"/>
            <a:ext cx="7569200" cy="27813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247780" y="5996404"/>
            <a:ext cx="1411100" cy="419358"/>
          </a:xfrm>
          <a:custGeom>
            <a:avLst/>
            <a:gdLst>
              <a:gd name="connsiteX0" fmla="*/ 253129 w 1411100"/>
              <a:gd name="connsiteY0" fmla="*/ 18778 h 419358"/>
              <a:gd name="connsiteX1" fmla="*/ 56856 w 1411100"/>
              <a:gd name="connsiteY1" fmla="*/ 157323 h 419358"/>
              <a:gd name="connsiteX2" fmla="*/ 126129 w 1411100"/>
              <a:gd name="connsiteY2" fmla="*/ 376687 h 419358"/>
              <a:gd name="connsiteX3" fmla="*/ 1373038 w 1411100"/>
              <a:gd name="connsiteY3" fmla="*/ 388232 h 419358"/>
              <a:gd name="connsiteX4" fmla="*/ 1015129 w 1411100"/>
              <a:gd name="connsiteY4" fmla="*/ 41869 h 419358"/>
              <a:gd name="connsiteX5" fmla="*/ 253129 w 1411100"/>
              <a:gd name="connsiteY5" fmla="*/ 18778 h 4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100" h="419358">
                <a:moveTo>
                  <a:pt x="253129" y="18778"/>
                </a:moveTo>
                <a:cubicBezTo>
                  <a:pt x="93417" y="38020"/>
                  <a:pt x="78023" y="97671"/>
                  <a:pt x="56856" y="157323"/>
                </a:cubicBezTo>
                <a:cubicBezTo>
                  <a:pt x="35689" y="216975"/>
                  <a:pt x="-93235" y="338202"/>
                  <a:pt x="126129" y="376687"/>
                </a:cubicBezTo>
                <a:cubicBezTo>
                  <a:pt x="345493" y="415172"/>
                  <a:pt x="1224871" y="444035"/>
                  <a:pt x="1373038" y="388232"/>
                </a:cubicBezTo>
                <a:cubicBezTo>
                  <a:pt x="1521205" y="332429"/>
                  <a:pt x="1201781" y="103445"/>
                  <a:pt x="1015129" y="41869"/>
                </a:cubicBezTo>
                <a:cubicBezTo>
                  <a:pt x="828477" y="-19707"/>
                  <a:pt x="412841" y="-464"/>
                  <a:pt x="253129" y="18778"/>
                </a:cubicBezTo>
                <a:close/>
              </a:path>
            </a:pathLst>
          </a:cu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22053" y="4779742"/>
            <a:ext cx="1545565" cy="348661"/>
          </a:xfrm>
          <a:custGeom>
            <a:avLst/>
            <a:gdLst>
              <a:gd name="connsiteX0" fmla="*/ 238038 w 1545565"/>
              <a:gd name="connsiteY0" fmla="*/ 76 h 348661"/>
              <a:gd name="connsiteX1" fmla="*/ 87947 w 1545565"/>
              <a:gd name="connsiteY1" fmla="*/ 92440 h 348661"/>
              <a:gd name="connsiteX2" fmla="*/ 87947 w 1545565"/>
              <a:gd name="connsiteY2" fmla="*/ 311803 h 348661"/>
              <a:gd name="connsiteX3" fmla="*/ 1196311 w 1545565"/>
              <a:gd name="connsiteY3" fmla="*/ 346440 h 348661"/>
              <a:gd name="connsiteX4" fmla="*/ 1496492 w 1545565"/>
              <a:gd name="connsiteY4" fmla="*/ 288713 h 348661"/>
              <a:gd name="connsiteX5" fmla="*/ 1415674 w 1545565"/>
              <a:gd name="connsiteY5" fmla="*/ 80894 h 348661"/>
              <a:gd name="connsiteX6" fmla="*/ 238038 w 1545565"/>
              <a:gd name="connsiteY6" fmla="*/ 76 h 34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565" h="348661">
                <a:moveTo>
                  <a:pt x="238038" y="76"/>
                </a:moveTo>
                <a:cubicBezTo>
                  <a:pt x="16750" y="2000"/>
                  <a:pt x="112962" y="40486"/>
                  <a:pt x="87947" y="92440"/>
                </a:cubicBezTo>
                <a:cubicBezTo>
                  <a:pt x="62932" y="144395"/>
                  <a:pt x="-96780" y="269470"/>
                  <a:pt x="87947" y="311803"/>
                </a:cubicBezTo>
                <a:cubicBezTo>
                  <a:pt x="272674" y="354136"/>
                  <a:pt x="961554" y="350288"/>
                  <a:pt x="1196311" y="346440"/>
                </a:cubicBezTo>
                <a:cubicBezTo>
                  <a:pt x="1431068" y="342592"/>
                  <a:pt x="1459932" y="332971"/>
                  <a:pt x="1496492" y="288713"/>
                </a:cubicBezTo>
                <a:cubicBezTo>
                  <a:pt x="1533052" y="244455"/>
                  <a:pt x="1617719" y="129000"/>
                  <a:pt x="1415674" y="80894"/>
                </a:cubicBezTo>
                <a:cubicBezTo>
                  <a:pt x="1213629" y="32788"/>
                  <a:pt x="459326" y="-1848"/>
                  <a:pt x="238038" y="76"/>
                </a:cubicBezTo>
                <a:close/>
              </a:path>
            </a:pathLst>
          </a:cu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8768" y="4633732"/>
            <a:ext cx="1892584" cy="1323439"/>
          </a:xfrm>
          <a:prstGeom prst="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Both keys for </a:t>
            </a:r>
            <a:r>
              <a:rPr lang="en-US" sz="2000" b="1" dirty="0" err="1" smtClean="0"/>
              <a:t>.net</a:t>
            </a:r>
            <a:r>
              <a:rPr lang="en-US" sz="2000" dirty="0" smtClean="0"/>
              <a:t>, but managed by different authorities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754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Simulation-based evaluation of NDNS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5" y="1355995"/>
            <a:ext cx="4587233" cy="49877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Real python-based prototype implementation</a:t>
            </a:r>
          </a:p>
          <a:p>
            <a:pPr lvl="1"/>
            <a:r>
              <a:rPr lang="en-US" dirty="0" smtClean="0"/>
              <a:t>the same code is running on the </a:t>
            </a:r>
            <a:r>
              <a:rPr lang="en-US" dirty="0" err="1" smtClean="0"/>
              <a:t>testbed</a:t>
            </a:r>
            <a:r>
              <a:rPr lang="en-US" dirty="0" smtClean="0"/>
              <a:t> and within the simulator</a:t>
            </a:r>
          </a:p>
          <a:p>
            <a:r>
              <a:rPr lang="en-US" dirty="0" smtClean="0"/>
              <a:t>Based on the developed ndnSIM simulator</a:t>
            </a:r>
          </a:p>
          <a:p>
            <a:r>
              <a:rPr lang="en-US" dirty="0" smtClean="0"/>
              <a:t>Using AT&amp;T-based topology (</a:t>
            </a:r>
            <a:r>
              <a:rPr lang="en-US" dirty="0" err="1" smtClean="0"/>
              <a:t>Rocketfuel</a:t>
            </a:r>
            <a:r>
              <a:rPr lang="en-US" dirty="0" smtClean="0"/>
              <a:t> project)</a:t>
            </a:r>
          </a:p>
          <a:p>
            <a:pPr lvl="1"/>
            <a:r>
              <a:rPr lang="en-US" dirty="0" smtClean="0"/>
              <a:t>625 nodes, 2101 links</a:t>
            </a:r>
          </a:p>
          <a:p>
            <a:pPr lvl="1"/>
            <a:r>
              <a:rPr lang="en-US" dirty="0" smtClean="0"/>
              <a:t>296 “clients”, 108 “gateways” and “221” backbone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att-topolog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3596" r="3924" b="3856"/>
          <a:stretch/>
        </p:blipFill>
        <p:spPr>
          <a:xfrm>
            <a:off x="4973372" y="2968247"/>
            <a:ext cx="4011887" cy="3749641"/>
          </a:xfrm>
          <a:prstGeom prst="rect">
            <a:avLst/>
          </a:prstGeom>
          <a:ln>
            <a:solidFill>
              <a:srgbClr val="6099C3"/>
            </a:solidFill>
          </a:ln>
        </p:spPr>
      </p:pic>
    </p:spTree>
    <p:extLst>
      <p:ext uri="{BB962C8B-B14F-4D97-AF65-F5344CB8AC3E}">
        <p14:creationId xmlns:p14="http://schemas.microsoft.com/office/powerpoint/2010/main" val="89840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ndnSIM: another piece of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4" y="874654"/>
            <a:ext cx="8865457" cy="1145588"/>
          </a:xfrm>
        </p:spPr>
        <p:txBody>
          <a:bodyPr>
            <a:normAutofit/>
          </a:bodyPr>
          <a:lstStyle/>
          <a:p>
            <a:r>
              <a:rPr lang="en-US" dirty="0" smtClean="0"/>
              <a:t>Based on NS-3 network simulator</a:t>
            </a:r>
          </a:p>
          <a:p>
            <a:r>
              <a:rPr lang="en-US" dirty="0" smtClean="0"/>
              <a:t>Has modular architecture and easily extended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F51-380F-B746-B12D-AEDA332A5623}" type="slidenum">
              <a:rPr lang="en-US" smtClean="0"/>
              <a:t>28</a:t>
            </a:fld>
            <a:endParaRPr lang="en-US"/>
          </a:p>
        </p:txBody>
      </p:sp>
      <p:pic>
        <p:nvPicPr>
          <p:cNvPr id="31" name="Picture 30" descr="fac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4" y="2236696"/>
            <a:ext cx="8894092" cy="38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1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ndnSIM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public forks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Active development</a:t>
            </a:r>
          </a:p>
          <a:p>
            <a:pPr lvl="1"/>
            <a:r>
              <a:rPr lang="en-US" dirty="0" smtClean="0"/>
              <a:t>new features</a:t>
            </a:r>
          </a:p>
          <a:p>
            <a:pPr lvl="1"/>
            <a:r>
              <a:rPr lang="en-US" dirty="0" smtClean="0"/>
              <a:t>extended API</a:t>
            </a:r>
          </a:p>
          <a:p>
            <a:pPr lvl="1"/>
            <a:r>
              <a:rPr lang="en-US" dirty="0" smtClean="0"/>
              <a:t>usage examples and documentation</a:t>
            </a:r>
          </a:p>
          <a:p>
            <a:r>
              <a:rPr lang="en-US" dirty="0" smtClean="0"/>
              <a:t>A lot of activity on the mailing list</a:t>
            </a:r>
          </a:p>
          <a:p>
            <a:pPr marL="45719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F51-380F-B746-B12D-AEDA332A5623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13" y="2303519"/>
            <a:ext cx="2646624" cy="391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31" y="4254043"/>
            <a:ext cx="4372669" cy="19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1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 universal, scalable, secure, and easy to use distributed database system for NDN, leveraging all advantages of NDN</a:t>
            </a:r>
          </a:p>
          <a:p>
            <a:pPr lvl="1"/>
            <a:r>
              <a:rPr lang="en-US" dirty="0" smtClean="0"/>
              <a:t>borrow from DNS that has been </a:t>
            </a:r>
            <a:r>
              <a:rPr lang="en-US" dirty="0"/>
              <a:t>working well enough over last 25 years</a:t>
            </a:r>
          </a:p>
          <a:p>
            <a:r>
              <a:rPr lang="en-US" dirty="0" smtClean="0"/>
              <a:t>Use it to support solutions of operational problems in the architecture</a:t>
            </a:r>
          </a:p>
          <a:p>
            <a:pPr lvl="1"/>
            <a:r>
              <a:rPr lang="en-US" dirty="0" smtClean="0"/>
              <a:t>security credential management</a:t>
            </a:r>
          </a:p>
          <a:p>
            <a:pPr lvl="1"/>
            <a:r>
              <a:rPr lang="en-US" dirty="0" smtClean="0"/>
              <a:t>scalability of name-based NDN routing</a:t>
            </a:r>
          </a:p>
          <a:p>
            <a:pPr lvl="1"/>
            <a:r>
              <a:rPr lang="en-US" dirty="0" smtClean="0"/>
              <a:t>regulate NDN namespace</a:t>
            </a:r>
          </a:p>
          <a:p>
            <a:pPr lvl="1"/>
            <a:r>
              <a:rPr lang="en-US" dirty="0" smtClean="0"/>
              <a:t>other solutions to 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ndnSIM usage scope trends </a:t>
            </a:r>
            <a:br>
              <a:rPr lang="en-US" sz="2400" dirty="0" smtClean="0"/>
            </a:br>
            <a:r>
              <a:rPr lang="en-US" sz="2400" dirty="0" smtClean="0"/>
              <a:t>(based on published papers and mailing list data)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>
                <a:hlinkClick r:id=""/>
              </a:rPr>
              <a:t>http</a:t>
            </a:r>
            <a:r>
              <a:rPr lang="en-US" sz="2400" dirty="0">
                <a:hlinkClick r:id="rId2"/>
              </a:rPr>
              <a:t>://ndnsim.net/ndnsim-research-papers.html#research-papers-that-use-</a:t>
            </a:r>
            <a:r>
              <a:rPr lang="en-US" sz="2400" dirty="0" smtClean="0">
                <a:hlinkClick r:id="rId2"/>
              </a:rPr>
              <a:t>ndnsim</a:t>
            </a:r>
            <a:endParaRPr lang="en-US" sz="2400" dirty="0" smtClean="0"/>
          </a:p>
          <a:p>
            <a:pPr lvl="1"/>
            <a:r>
              <a:rPr lang="en-US" sz="2000" dirty="0" smtClean="0"/>
              <a:t>at least 17 published papers (by the early adopters, excluding us) use ndnSIM</a:t>
            </a:r>
          </a:p>
          <a:p>
            <a:r>
              <a:rPr lang="en-US" sz="2600" dirty="0" smtClean="0"/>
              <a:t>Caching-related evaluation</a:t>
            </a:r>
          </a:p>
          <a:p>
            <a:pPr lvl="1"/>
            <a:r>
              <a:rPr lang="en-US" sz="2300" dirty="0" smtClean="0"/>
              <a:t>various caching replacement policies, collaborative caching</a:t>
            </a:r>
          </a:p>
          <a:p>
            <a:r>
              <a:rPr lang="en-US" sz="2700" dirty="0" smtClean="0"/>
              <a:t>Congestion control related</a:t>
            </a:r>
          </a:p>
          <a:p>
            <a:pPr lvl="1"/>
            <a:r>
              <a:rPr lang="en-US" sz="2300" dirty="0" smtClean="0"/>
              <a:t>TCP-like transfers (end-to-end, host-by-host)</a:t>
            </a:r>
          </a:p>
          <a:p>
            <a:pPr lvl="1"/>
            <a:r>
              <a:rPr lang="en-US" sz="2300" dirty="0" err="1" smtClean="0"/>
              <a:t>queueing</a:t>
            </a:r>
            <a:endParaRPr lang="en-US" sz="2300" dirty="0" smtClean="0"/>
          </a:p>
          <a:p>
            <a:r>
              <a:rPr lang="en-US" sz="2600" dirty="0" smtClean="0"/>
              <a:t>Mobile and vehicular environment evaluations</a:t>
            </a:r>
            <a:endParaRPr lang="en-US" sz="2200" dirty="0" smtClean="0"/>
          </a:p>
          <a:p>
            <a:r>
              <a:rPr lang="en-US" sz="2600" dirty="0" err="1" smtClean="0"/>
              <a:t>DDoS</a:t>
            </a:r>
            <a:r>
              <a:rPr lang="en-US" sz="2600" dirty="0" smtClean="0"/>
              <a:t>-related evaluations</a:t>
            </a:r>
          </a:p>
          <a:p>
            <a:pPr lvl="1"/>
            <a:r>
              <a:rPr lang="en-US" sz="2200" dirty="0" smtClean="0"/>
              <a:t>interest flooding (us)</a:t>
            </a:r>
          </a:p>
          <a:p>
            <a:pPr lvl="1"/>
            <a:r>
              <a:rPr lang="en-US" sz="2200" dirty="0" smtClean="0"/>
              <a:t>content poisoning</a:t>
            </a:r>
          </a:p>
          <a:p>
            <a:r>
              <a:rPr lang="en-US" sz="2400" dirty="0" smtClean="0"/>
              <a:t>Forwarding strategy experimentation (us)</a:t>
            </a:r>
          </a:p>
          <a:p>
            <a:pPr lvl="1"/>
            <a:r>
              <a:rPr lang="en-US" sz="2000" dirty="0" smtClean="0"/>
              <a:t>behavior in the presence of </a:t>
            </a:r>
            <a:r>
              <a:rPr lang="en-US" sz="1800" dirty="0" smtClean="0"/>
              <a:t>link failures, prefix black-holing</a:t>
            </a:r>
          </a:p>
          <a:p>
            <a:r>
              <a:rPr lang="en-US" sz="2400" dirty="0" smtClean="0"/>
              <a:t>Application-level evaluations (us)</a:t>
            </a:r>
          </a:p>
          <a:p>
            <a:pPr lvl="1"/>
            <a:r>
              <a:rPr lang="en-US" sz="2000" dirty="0" smtClean="0"/>
              <a:t>exploration of ChronoSync protocol design</a:t>
            </a:r>
          </a:p>
          <a:p>
            <a:pPr lvl="1"/>
            <a:r>
              <a:rPr lang="en-US" sz="2000" dirty="0" smtClean="0"/>
              <a:t>NDNS evaluation in this thesis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F51-380F-B746-B12D-AEDA332A56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1784" y="1110681"/>
            <a:ext cx="8865457" cy="13713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Trace-driven: </a:t>
            </a:r>
          </a:p>
          <a:p>
            <a:pPr lvl="1"/>
            <a:r>
              <a:rPr lang="en-US" dirty="0" smtClean="0"/>
              <a:t>1 million queries to .com zone from large ISP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check </a:t>
            </a:r>
            <a:r>
              <a:rPr lang="en-US" dirty="0" smtClean="0"/>
              <a:t>the degree </a:t>
            </a:r>
            <a:r>
              <a:rPr lang="en-US" dirty="0"/>
              <a:t>of </a:t>
            </a:r>
            <a:r>
              <a:rPr lang="en-US" dirty="0" smtClean="0"/>
              <a:t>help from the NDN in-network caches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31</a:t>
            </a:fld>
            <a:endParaRPr lang="en-US"/>
          </a:p>
        </p:txBody>
      </p:sp>
      <p:pic>
        <p:nvPicPr>
          <p:cNvPr id="6" name="Content Placeholder 4" descr="simulation-set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5" b="-7625"/>
          <a:stretch>
            <a:fillRect/>
          </a:stretch>
        </p:blipFill>
        <p:spPr>
          <a:xfrm>
            <a:off x="505464" y="2377014"/>
            <a:ext cx="7595307" cy="4273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5274" y="5644865"/>
            <a:ext cx="424872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did not evaluate application level-cache, assuming it is unlimited</a:t>
            </a:r>
          </a:p>
          <a:p>
            <a:endParaRPr lang="en-US" dirty="0" smtClean="0"/>
          </a:p>
          <a:p>
            <a:r>
              <a:rPr lang="en-US" dirty="0" smtClean="0"/>
              <a:t>No other traffic in the simulated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9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ries-ab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" y="1289125"/>
            <a:ext cx="8260991" cy="550732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queries that reached authoritative name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67984" y="1462772"/>
            <a:ext cx="54760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Baseline: total number of Interests out of caching resolvers (after app-caches)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28694" y="1414169"/>
            <a:ext cx="7715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8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impact of NDN caches: percent of queries satisfied from NDN caches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 descr="cache-performance-r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9" y="1184375"/>
            <a:ext cx="8300270" cy="55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hits of in-network NDN caches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4" y="1330694"/>
            <a:ext cx="8258014" cy="490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087" y="4732678"/>
            <a:ext cx="975913" cy="2125322"/>
          </a:xfrm>
          <a:prstGeom prst="rect">
            <a:avLst/>
          </a:prstGeom>
          <a:ln>
            <a:solidFill>
              <a:srgbClr val="6099C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13173" y="1774150"/>
            <a:ext cx="67662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</a:t>
            </a:r>
            <a:r>
              <a:rPr lang="en-US" dirty="0"/>
              <a:t>in-network NDN </a:t>
            </a:r>
            <a:r>
              <a:rPr lang="en-US" dirty="0" smtClean="0"/>
              <a:t>caches allows sharing of iterative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9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NDN operational </a:t>
            </a:r>
            <a:r>
              <a:rPr lang="en-US" dirty="0"/>
              <a:t>challenges </a:t>
            </a:r>
            <a:r>
              <a:rPr lang="en-US" dirty="0" smtClean="0"/>
              <a:t>with NDNS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credential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2AAB-3299-E242-B4A8-F95CAF2B60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credentials storage for NDN applications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NDN builds security directly into data delivery</a:t>
            </a:r>
          </a:p>
          <a:p>
            <a:pPr lvl="1"/>
            <a:r>
              <a:rPr lang="en-US" dirty="0" smtClean="0"/>
              <a:t>Data packets must be signed</a:t>
            </a:r>
          </a:p>
          <a:p>
            <a:pPr lvl="1"/>
            <a:r>
              <a:rPr lang="en-US" dirty="0" err="1" smtClean="0"/>
              <a:t>KeyLocators</a:t>
            </a:r>
            <a:r>
              <a:rPr lang="en-US" dirty="0"/>
              <a:t> </a:t>
            </a:r>
            <a:r>
              <a:rPr lang="en-US" dirty="0" smtClean="0"/>
              <a:t>specified in Data packets</a:t>
            </a:r>
          </a:p>
          <a:p>
            <a:endParaRPr lang="en-US" dirty="0" smtClean="0"/>
          </a:p>
          <a:p>
            <a:r>
              <a:rPr lang="en-US" dirty="0" smtClean="0"/>
              <a:t>Two open issues</a:t>
            </a:r>
          </a:p>
          <a:p>
            <a:pPr lvl="1"/>
            <a:r>
              <a:rPr lang="en-US" dirty="0" smtClean="0"/>
              <a:t>NDN does not specify how and where to store key-certificates</a:t>
            </a:r>
          </a:p>
          <a:p>
            <a:pPr lvl="1"/>
            <a:r>
              <a:rPr lang="en-US" dirty="0" smtClean="0"/>
              <a:t>Key-certificate revocation: remains a challenge</a:t>
            </a:r>
          </a:p>
          <a:p>
            <a:endParaRPr lang="en-US" dirty="0"/>
          </a:p>
          <a:p>
            <a:r>
              <a:rPr lang="en-US" dirty="0" smtClean="0"/>
              <a:t>NDNS provides a solution to these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2AAB-3299-E242-B4A8-F95CAF2B60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credential management on NDN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Initial attempt to deploy security credential on NDN </a:t>
            </a:r>
            <a:r>
              <a:rPr lang="en-US" dirty="0" err="1" smtClean="0"/>
              <a:t>testbed</a:t>
            </a:r>
            <a:r>
              <a:rPr lang="en-US" dirty="0" smtClean="0"/>
              <a:t> uses “repo” element</a:t>
            </a:r>
          </a:p>
          <a:p>
            <a:pPr lvl="1"/>
            <a:r>
              <a:rPr lang="en-US" dirty="0" smtClean="0"/>
              <a:t>in-network permanent storage</a:t>
            </a:r>
          </a:p>
          <a:p>
            <a:pPr lvl="1"/>
            <a:r>
              <a:rPr lang="en-US" dirty="0" smtClean="0"/>
              <a:t>can store any Data packet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But</a:t>
            </a:r>
            <a:endParaRPr lang="en-US" dirty="0">
              <a:solidFill>
                <a:srgbClr val="660066"/>
              </a:solidFill>
            </a:endParaRP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repo is not authoritative source for Data (cannot say “NO”)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current implementation is limited</a:t>
            </a:r>
          </a:p>
          <a:p>
            <a:pPr lvl="1"/>
            <a:endParaRPr lang="en-US" dirty="0"/>
          </a:p>
          <a:p>
            <a:r>
              <a:rPr lang="en-US" dirty="0" smtClean="0"/>
              <a:t>NDNS</a:t>
            </a:r>
          </a:p>
          <a:p>
            <a:pPr lvl="1"/>
            <a:r>
              <a:rPr lang="en-US" dirty="0" smtClean="0"/>
              <a:t>general-purpose secure distributed storage</a:t>
            </a:r>
          </a:p>
          <a:p>
            <a:pPr lvl="1"/>
            <a:r>
              <a:rPr lang="en-US" dirty="0" smtClean="0"/>
              <a:t>application can define any custom RR type to store in NDNS</a:t>
            </a:r>
          </a:p>
          <a:p>
            <a:pPr lvl="1"/>
            <a:r>
              <a:rPr lang="en-US" dirty="0" smtClean="0"/>
              <a:t>authoritative source for Data</a:t>
            </a:r>
          </a:p>
          <a:p>
            <a:pPr lvl="2"/>
            <a:r>
              <a:rPr lang="en-US" dirty="0" smtClean="0"/>
              <a:t>authoritative NDNS name servers have full “authority” over the zone</a:t>
            </a:r>
          </a:p>
          <a:p>
            <a:pPr lvl="2"/>
            <a:r>
              <a:rPr lang="en-US" dirty="0" smtClean="0"/>
              <a:t>if RR does not exist in the zone, NDNS will vouch for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2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NDNS to store key-certificate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4" y="992909"/>
            <a:ext cx="8865457" cy="21128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Key-certificate can be fetched by name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where?  </a:t>
            </a:r>
            <a:r>
              <a:rPr lang="en-US" b="1" dirty="0" smtClean="0"/>
              <a:t>From NDNS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Each NDN site run NDNS server</a:t>
            </a:r>
          </a:p>
          <a:p>
            <a:pPr lvl="1"/>
            <a:r>
              <a:rPr lang="en-US" dirty="0" smtClean="0"/>
              <a:t>primary for the site’s zone</a:t>
            </a:r>
          </a:p>
          <a:p>
            <a:pPr lvl="1"/>
            <a:r>
              <a:rPr lang="en-US" dirty="0" smtClean="0"/>
              <a:t>secondary for other site’s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1" y="3360470"/>
            <a:ext cx="8488241" cy="3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1: NDNS – scalable, distributed, and general-purpose database for NDN</a:t>
            </a:r>
          </a:p>
          <a:p>
            <a:pPr lvl="1"/>
            <a:r>
              <a:rPr lang="en-US" dirty="0" smtClean="0"/>
              <a:t>NDN overview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evaluation</a:t>
            </a:r>
          </a:p>
          <a:p>
            <a:endParaRPr lang="en-US" dirty="0" smtClean="0"/>
          </a:p>
          <a:p>
            <a:r>
              <a:rPr lang="en-US" dirty="0" smtClean="0"/>
              <a:t>Part 2: Applying NDNS to address </a:t>
            </a:r>
            <a:r>
              <a:rPr lang="en-US" dirty="0"/>
              <a:t>o</a:t>
            </a:r>
            <a:r>
              <a:rPr lang="en-US" dirty="0" smtClean="0"/>
              <a:t>perational challenges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ecurity credential management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calability of name-based NDN routing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Key-certificate revocation with NDNS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Crypto credentials (key-certificates) need to be revocable</a:t>
            </a:r>
          </a:p>
          <a:p>
            <a:pPr lvl="1"/>
            <a:r>
              <a:rPr lang="en-US" dirty="0" smtClean="0"/>
              <a:t>by certificate issuer</a:t>
            </a:r>
          </a:p>
          <a:p>
            <a:pPr lvl="1"/>
            <a:r>
              <a:rPr lang="en-US" dirty="0" smtClean="0"/>
              <a:t>by key owner</a:t>
            </a:r>
            <a:endParaRPr lang="en-US" dirty="0"/>
          </a:p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Revocation lists and online certification checks</a:t>
            </a:r>
          </a:p>
          <a:p>
            <a:pPr lvl="1"/>
            <a:r>
              <a:rPr lang="en-US" dirty="0" smtClean="0"/>
              <a:t>Physically removing key-certificate</a:t>
            </a:r>
          </a:p>
          <a:p>
            <a:pPr lvl="2"/>
            <a:r>
              <a:rPr lang="en-US" dirty="0" smtClean="0"/>
              <a:t>invalid key-certificate should be removed from NDN network</a:t>
            </a:r>
          </a:p>
          <a:p>
            <a:endParaRPr lang="en-US" dirty="0" smtClean="0"/>
          </a:p>
          <a:p>
            <a:r>
              <a:rPr lang="en-US" dirty="0" smtClean="0"/>
              <a:t>All of these supported by NDNS</a:t>
            </a:r>
          </a:p>
          <a:p>
            <a:pPr lvl="1"/>
            <a:r>
              <a:rPr lang="en-US" dirty="0" smtClean="0"/>
              <a:t>NDNS can be a revocation list/lookup service</a:t>
            </a:r>
          </a:p>
          <a:p>
            <a:pPr lvl="2"/>
            <a:r>
              <a:rPr lang="en-US" dirty="0" smtClean="0"/>
              <a:t>issue/owner can have they own (implicit) lists</a:t>
            </a:r>
          </a:p>
          <a:p>
            <a:pPr lvl="1"/>
            <a:r>
              <a:rPr lang="en-US" dirty="0" smtClean="0"/>
              <a:t>Any NDNS record can be removed</a:t>
            </a:r>
          </a:p>
          <a:p>
            <a:pPr lvl="2"/>
            <a:r>
              <a:rPr lang="en-US" dirty="0"/>
              <a:t>owner (= delegated zone) can </a:t>
            </a:r>
            <a:r>
              <a:rPr lang="en-US" dirty="0" smtClean="0"/>
              <a:t>revoke (delete) </a:t>
            </a:r>
            <a:r>
              <a:rPr lang="en-US" dirty="0"/>
              <a:t>individual records</a:t>
            </a:r>
          </a:p>
          <a:p>
            <a:pPr lvl="2"/>
            <a:r>
              <a:rPr lang="en-US" dirty="0"/>
              <a:t>issuer (= parent) can </a:t>
            </a:r>
            <a:r>
              <a:rPr lang="en-US" dirty="0" smtClean="0"/>
              <a:t>revoke (delete) delegation record</a:t>
            </a:r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 smtClean="0"/>
              <a:t>takes effect after </a:t>
            </a:r>
            <a:r>
              <a:rPr lang="en-US" dirty="0"/>
              <a:t>TTL/</a:t>
            </a:r>
            <a:r>
              <a:rPr lang="en-US" dirty="0" smtClean="0"/>
              <a:t>freshness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storage options for users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784" y="1055814"/>
            <a:ext cx="8865457" cy="32402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Site provides storage for user’s data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41</a:t>
            </a:fld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31784" y="4103685"/>
            <a:ext cx="8865457" cy="402171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>
            <a:lvl1pPr marL="342896" indent="-342896" algn="l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43" indent="-285747" algn="l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2988" indent="-228597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184" indent="-228597" algn="l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379" indent="-228597" algn="l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575" indent="-228597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934721"/>
                </a:solidFill>
              </a:rPr>
              <a:t>User uses its own persistent storage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476344"/>
            <a:ext cx="6756400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4591603"/>
            <a:ext cx="723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7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Routing </a:t>
            </a:r>
            <a:r>
              <a:rPr lang="en-US" dirty="0"/>
              <a:t>scalability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2AAB-3299-E242-B4A8-F95CAF2B60D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9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Interest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5" y="1355996"/>
            <a:ext cx="8865456" cy="26428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NDN </a:t>
            </a:r>
            <a:r>
              <a:rPr lang="en-US" dirty="0" smtClean="0"/>
              <a:t>forwards Interest by data names</a:t>
            </a:r>
          </a:p>
          <a:p>
            <a:pPr lvl="1"/>
            <a:r>
              <a:rPr lang="en-US" dirty="0" smtClean="0"/>
              <a:t>Number of application names virtually infinite</a:t>
            </a:r>
            <a:endParaRPr lang="en-US" dirty="0"/>
          </a:p>
          <a:p>
            <a:pPr lvl="2"/>
            <a:r>
              <a:rPr lang="en-US" dirty="0"/>
              <a:t>over </a:t>
            </a:r>
            <a:r>
              <a:rPr lang="en-US" dirty="0" smtClean="0"/>
              <a:t>200 </a:t>
            </a:r>
            <a:r>
              <a:rPr lang="en-US" dirty="0"/>
              <a:t>m</a:t>
            </a:r>
            <a:r>
              <a:rPr lang="en-US" dirty="0" smtClean="0"/>
              <a:t>illion just 2</a:t>
            </a:r>
            <a:r>
              <a:rPr lang="en-US" baseline="30000" dirty="0" smtClean="0"/>
              <a:t>nd</a:t>
            </a:r>
            <a:r>
              <a:rPr lang="en-US" dirty="0"/>
              <a:t>-level DNS names</a:t>
            </a:r>
          </a:p>
          <a:p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b="1" dirty="0" smtClean="0"/>
              <a:t>map-n-</a:t>
            </a:r>
            <a:r>
              <a:rPr lang="en-US" b="1" dirty="0" err="1" smtClean="0"/>
              <a:t>encap</a:t>
            </a:r>
            <a:endParaRPr lang="en-US" b="1" dirty="0" smtClean="0"/>
          </a:p>
          <a:p>
            <a:pPr lvl="1"/>
            <a:r>
              <a:rPr lang="en-US" dirty="0"/>
              <a:t>proposed many years back to scale IP </a:t>
            </a:r>
            <a:r>
              <a:rPr lang="en-US" dirty="0" smtClean="0"/>
              <a:t>routing</a:t>
            </a:r>
          </a:p>
          <a:p>
            <a:pPr lvl="2"/>
            <a:r>
              <a:rPr lang="en-US" dirty="0" smtClean="0"/>
              <a:t>globally routable and non-routable addresses</a:t>
            </a:r>
            <a:endParaRPr lang="en-US" dirty="0"/>
          </a:p>
          <a:p>
            <a:pPr lvl="2"/>
            <a:r>
              <a:rPr lang="en-US" dirty="0" smtClean="0"/>
              <a:t>DNS </a:t>
            </a:r>
            <a:r>
              <a:rPr lang="en-US" dirty="0"/>
              <a:t>to </a:t>
            </a:r>
            <a:r>
              <a:rPr lang="en-US" dirty="0" smtClean="0"/>
              <a:t>map</a:t>
            </a:r>
            <a:endParaRPr lang="en-US" dirty="0"/>
          </a:p>
          <a:p>
            <a:pPr lvl="2"/>
            <a:r>
              <a:rPr lang="en-US" dirty="0"/>
              <a:t>IP-IP encapsulation to forward packets</a:t>
            </a:r>
          </a:p>
          <a:p>
            <a:pPr marL="914391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570" y="4334581"/>
            <a:ext cx="4432358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lvl="2" indent="-285750">
              <a:buFont typeface="Arial"/>
              <a:buChar char="•"/>
            </a:pPr>
            <a:r>
              <a:rPr lang="en-US" sz="1400" dirty="0"/>
              <a:t>S. </a:t>
            </a:r>
            <a:r>
              <a:rPr lang="en-US" sz="1400" dirty="0" err="1"/>
              <a:t>Deering</a:t>
            </a:r>
            <a:r>
              <a:rPr lang="en-US" sz="1400" dirty="0"/>
              <a:t>. “The Map &amp; </a:t>
            </a:r>
            <a:r>
              <a:rPr lang="en-US" sz="1400" dirty="0" err="1"/>
              <a:t>Encap</a:t>
            </a:r>
            <a:r>
              <a:rPr lang="en-US" sz="1400" dirty="0"/>
              <a:t> Scheme for scalable IPv4 routing with portable site prefixes.” Presentation Xerox PARC, </a:t>
            </a:r>
            <a:r>
              <a:rPr lang="en-US" sz="1400" b="1" dirty="0"/>
              <a:t>1996</a:t>
            </a:r>
            <a:r>
              <a:rPr lang="en-US" sz="1400" dirty="0"/>
              <a:t>.</a:t>
            </a:r>
          </a:p>
          <a:p>
            <a:pPr marL="287338" lvl="2" indent="-285750">
              <a:buFont typeface="Arial"/>
              <a:buChar char="•"/>
            </a:pPr>
            <a:r>
              <a:rPr lang="en-US" sz="1400" dirty="0"/>
              <a:t>M. O’Dell. “8+8—An alternate addressing architecture for IPv6.” Internet draft (draft-odell-8+8-00), </a:t>
            </a:r>
            <a:r>
              <a:rPr lang="en-US" sz="1400" b="1" dirty="0"/>
              <a:t>1996</a:t>
            </a:r>
            <a:r>
              <a:rPr lang="en-US" sz="1400" dirty="0"/>
              <a:t>.</a:t>
            </a:r>
          </a:p>
          <a:p>
            <a:pPr marL="287338" lvl="2" indent="-285750">
              <a:buFont typeface="Arial"/>
              <a:buChar char="•"/>
            </a:pPr>
            <a:r>
              <a:rPr lang="en-US" sz="1400" dirty="0"/>
              <a:t>D. </a:t>
            </a:r>
            <a:r>
              <a:rPr lang="en-US" sz="1400" dirty="0" err="1"/>
              <a:t>Farinacci</a:t>
            </a:r>
            <a:r>
              <a:rPr lang="en-US" sz="1400" dirty="0"/>
              <a:t>. “Locator/ID separation protocol (LISP).” Internet draft (draft-farinacci-lisp-00), 2007.</a:t>
            </a:r>
          </a:p>
          <a:p>
            <a:pPr marL="287338" lvl="2" indent="-285750">
              <a:buFont typeface="Arial"/>
              <a:buChar char="•"/>
            </a:pPr>
            <a:r>
              <a:rPr lang="en-US" sz="1400" dirty="0"/>
              <a:t>R. Atkinson, S. </a:t>
            </a:r>
            <a:r>
              <a:rPr lang="en-US" sz="1400" dirty="0" err="1"/>
              <a:t>Bhatti</a:t>
            </a:r>
            <a:r>
              <a:rPr lang="en-US" sz="1400" dirty="0"/>
              <a:t>, and S. </a:t>
            </a:r>
            <a:r>
              <a:rPr lang="en-US" sz="1400" dirty="0" err="1"/>
              <a:t>Hailes</a:t>
            </a:r>
            <a:r>
              <a:rPr lang="en-US" sz="1400" dirty="0"/>
              <a:t>. “ILNP: mobility, multi-homing, localized addressing and security through naming.” Telecommunication Systems, 42(3), 2009.</a:t>
            </a:r>
          </a:p>
        </p:txBody>
      </p:sp>
      <p:sp>
        <p:nvSpPr>
          <p:cNvPr id="22" name="Cloud 21"/>
          <p:cNvSpPr/>
          <p:nvPr/>
        </p:nvSpPr>
        <p:spPr bwMode="auto">
          <a:xfrm rot="16200000">
            <a:off x="6271875" y="3252055"/>
            <a:ext cx="559591" cy="1372137"/>
          </a:xfrm>
          <a:prstGeom prst="cloud">
            <a:avLst/>
          </a:prstGeom>
          <a:solidFill>
            <a:srgbClr val="96B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        </a:t>
            </a:r>
            <a:endParaRPr lang="en-US" sz="2000" b="1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Cloud 22"/>
          <p:cNvSpPr/>
          <p:nvPr/>
        </p:nvSpPr>
        <p:spPr bwMode="auto">
          <a:xfrm rot="5400000">
            <a:off x="7009955" y="5025741"/>
            <a:ext cx="620076" cy="137854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6256702" y="4916260"/>
            <a:ext cx="2362600" cy="390512"/>
          </a:xfrm>
          <a:prstGeom prst="cube">
            <a:avLst>
              <a:gd name="adj" fmla="val 1428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 encapsulation</a:t>
            </a:r>
            <a:endParaRPr kumimoji="0" lang="en-US" b="1" i="0" strike="noStrike" cap="none" normalizeH="0" baseline="0" dirty="0">
              <a:ln>
                <a:noFill/>
              </a:ln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254471" y="5181211"/>
            <a:ext cx="602633" cy="403403"/>
            <a:chOff x="2462398" y="4689412"/>
            <a:chExt cx="735518" cy="492356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462398" y="4953168"/>
              <a:ext cx="735518" cy="228600"/>
            </a:xfrm>
            <a:prstGeom prst="rect">
              <a:avLst/>
            </a:prstGeom>
            <a:solidFill>
              <a:srgbClr val="96BA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3049740" y="4812138"/>
              <a:ext cx="256125" cy="1067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5943998" y="4648298"/>
            <a:ext cx="602633" cy="419739"/>
            <a:chOff x="6237431" y="4689411"/>
            <a:chExt cx="735518" cy="51229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237431" y="4689411"/>
              <a:ext cx="735518" cy="228600"/>
            </a:xfrm>
            <a:prstGeom prst="rect">
              <a:avLst/>
            </a:prstGeom>
            <a:solidFill>
              <a:srgbClr val="96BA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6107788" y="5046963"/>
              <a:ext cx="298812" cy="106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1" name="Cloud 30"/>
          <p:cNvSpPr/>
          <p:nvPr/>
        </p:nvSpPr>
        <p:spPr bwMode="auto">
          <a:xfrm rot="16200000">
            <a:off x="7272594" y="3887524"/>
            <a:ext cx="559589" cy="1372132"/>
          </a:xfrm>
          <a:prstGeom prst="cloud">
            <a:avLst/>
          </a:prstGeom>
          <a:solidFill>
            <a:srgbClr val="96B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        </a:t>
            </a:r>
            <a:endParaRPr lang="en-US" sz="2000" b="1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Cloud 31"/>
          <p:cNvSpPr/>
          <p:nvPr/>
        </p:nvSpPr>
        <p:spPr bwMode="auto">
          <a:xfrm rot="16200000">
            <a:off x="8001385" y="3252054"/>
            <a:ext cx="559589" cy="1372132"/>
          </a:xfrm>
          <a:prstGeom prst="cloud">
            <a:avLst/>
          </a:prstGeom>
          <a:solidFill>
            <a:srgbClr val="96B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        </a:t>
            </a:r>
            <a:endParaRPr lang="en-US" sz="2000" b="1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71777" y="3238696"/>
            <a:ext cx="180116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User Networks</a:t>
            </a:r>
            <a:endParaRPr lang="en-US" dirty="0"/>
          </a:p>
        </p:txBody>
      </p:sp>
      <p:sp>
        <p:nvSpPr>
          <p:cNvPr id="34" name="Cloud 33"/>
          <p:cNvSpPr/>
          <p:nvPr/>
        </p:nvSpPr>
        <p:spPr bwMode="auto">
          <a:xfrm rot="5400000">
            <a:off x="6626728" y="5401521"/>
            <a:ext cx="620076" cy="137854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Cloud 34"/>
          <p:cNvSpPr/>
          <p:nvPr/>
        </p:nvSpPr>
        <p:spPr bwMode="auto">
          <a:xfrm rot="5400000">
            <a:off x="7704856" y="5330540"/>
            <a:ext cx="620076" cy="137854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5005" y="6374946"/>
            <a:ext cx="20330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Transit networks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012067" y="5821942"/>
            <a:ext cx="1127001" cy="187299"/>
            <a:chOff x="3530014" y="3193475"/>
            <a:chExt cx="1375513" cy="228600"/>
          </a:xfrm>
        </p:grpSpPr>
        <p:grpSp>
          <p:nvGrpSpPr>
            <p:cNvPr id="38" name="Group 25"/>
            <p:cNvGrpSpPr/>
            <p:nvPr/>
          </p:nvGrpSpPr>
          <p:grpSpPr>
            <a:xfrm>
              <a:off x="3530014" y="3193475"/>
              <a:ext cx="990600" cy="228600"/>
              <a:chOff x="3363251" y="2426232"/>
              <a:chExt cx="990600" cy="22860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3363251" y="2426232"/>
                <a:ext cx="735518" cy="228600"/>
              </a:xfrm>
              <a:prstGeom prst="rect">
                <a:avLst/>
              </a:prstGeom>
              <a:solidFill>
                <a:srgbClr val="96BA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098769" y="2426232"/>
                <a:ext cx="255082" cy="2286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 bwMode="auto">
            <a:xfrm>
              <a:off x="4542649" y="3307144"/>
              <a:ext cx="36287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905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scalability in NDN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 NDN names are applications names</a:t>
            </a:r>
          </a:p>
          <a:p>
            <a:pPr lvl="1"/>
            <a:r>
              <a:rPr lang="en-US" dirty="0" smtClean="0"/>
              <a:t>some names are directly routable world-wide (DFZ)</a:t>
            </a:r>
          </a:p>
          <a:p>
            <a:pPr lvl="1"/>
            <a:r>
              <a:rPr lang="en-US" dirty="0" smtClean="0"/>
              <a:t>other names are routable</a:t>
            </a:r>
            <a:r>
              <a:rPr lang="ru-RU" dirty="0" smtClean="0"/>
              <a:t> </a:t>
            </a:r>
            <a:r>
              <a:rPr lang="en-US" dirty="0" smtClean="0"/>
              <a:t>just only inside ISP networks</a:t>
            </a:r>
          </a:p>
          <a:p>
            <a:endParaRPr lang="en-US" dirty="0" smtClean="0"/>
          </a:p>
          <a:p>
            <a:r>
              <a:rPr lang="en-US" dirty="0" smtClean="0"/>
              <a:t>Globally </a:t>
            </a:r>
            <a:r>
              <a:rPr lang="en-US" dirty="0"/>
              <a:t>routable names</a:t>
            </a:r>
          </a:p>
          <a:p>
            <a:pPr lvl="1"/>
            <a:r>
              <a:rPr lang="en-US" dirty="0" smtClean="0"/>
              <a:t>large ISPs</a:t>
            </a:r>
            <a:endParaRPr lang="en-US" dirty="0"/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telia</a:t>
            </a:r>
            <a:r>
              <a:rPr lang="en-US" dirty="0" smtClean="0"/>
              <a:t>, /</a:t>
            </a:r>
            <a:r>
              <a:rPr lang="en-US" dirty="0" err="1" smtClean="0"/>
              <a:t>cenic</a:t>
            </a:r>
            <a:endParaRPr lang="en-US" dirty="0" smtClean="0"/>
          </a:p>
          <a:p>
            <a:pPr lvl="1"/>
            <a:r>
              <a:rPr lang="en-US" dirty="0" smtClean="0"/>
              <a:t>large content providers</a:t>
            </a:r>
            <a:endParaRPr lang="en-US" dirty="0"/>
          </a:p>
          <a:p>
            <a:pPr lvl="2"/>
            <a:r>
              <a:rPr lang="en-US" dirty="0"/>
              <a:t>/com/</a:t>
            </a:r>
            <a:r>
              <a:rPr lang="en-US" dirty="0" err="1" smtClean="0"/>
              <a:t>google</a:t>
            </a:r>
            <a:r>
              <a:rPr lang="en-US" dirty="0" smtClean="0"/>
              <a:t>; /com/</a:t>
            </a:r>
            <a:r>
              <a:rPr lang="en-US" dirty="0" err="1" smtClean="0"/>
              <a:t>cnn</a:t>
            </a:r>
            <a:r>
              <a:rPr lang="en-US" dirty="0" smtClean="0"/>
              <a:t>; /com/</a:t>
            </a:r>
            <a:r>
              <a:rPr lang="en-US" dirty="0" err="1" smtClean="0"/>
              <a:t>wikipedia</a:t>
            </a:r>
            <a:endParaRPr lang="en-US" dirty="0" smtClean="0"/>
          </a:p>
          <a:p>
            <a:pPr lvl="1"/>
            <a:r>
              <a:rPr lang="en-US" dirty="0" smtClean="0"/>
              <a:t>large organizations</a:t>
            </a:r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edu</a:t>
            </a:r>
            <a:r>
              <a:rPr lang="en-US" dirty="0" smtClean="0"/>
              <a:t>/</a:t>
            </a:r>
            <a:r>
              <a:rPr lang="en-US" dirty="0" err="1" smtClean="0"/>
              <a:t>ucla</a:t>
            </a:r>
            <a:r>
              <a:rPr lang="en-US" dirty="0" smtClean="0"/>
              <a:t>; /</a:t>
            </a:r>
            <a:r>
              <a:rPr lang="en-US" dirty="0" err="1" smtClean="0"/>
              <a:t>edu</a:t>
            </a:r>
            <a:r>
              <a:rPr lang="en-US" dirty="0" smtClean="0"/>
              <a:t>/</a:t>
            </a:r>
            <a:r>
              <a:rPr lang="en-US" dirty="0" err="1" smtClean="0"/>
              <a:t>caida</a:t>
            </a:r>
            <a:endParaRPr lang="en-US" dirty="0"/>
          </a:p>
          <a:p>
            <a:endParaRPr lang="ru-RU" dirty="0" smtClean="0"/>
          </a:p>
          <a:p>
            <a:r>
              <a:rPr lang="en-US" dirty="0" smtClean="0"/>
              <a:t>Locally routable only</a:t>
            </a:r>
          </a:p>
          <a:p>
            <a:pPr lvl="1"/>
            <a:r>
              <a:rPr lang="en-US" dirty="0" smtClean="0"/>
              <a:t>local communication only</a:t>
            </a:r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localnet</a:t>
            </a:r>
            <a:r>
              <a:rPr lang="en-US" dirty="0" smtClean="0"/>
              <a:t>/...</a:t>
            </a:r>
          </a:p>
          <a:p>
            <a:pPr lvl="1"/>
            <a:r>
              <a:rPr lang="en-US" dirty="0" smtClean="0"/>
              <a:t>for global communication</a:t>
            </a:r>
          </a:p>
          <a:p>
            <a:pPr lvl="2"/>
            <a:r>
              <a:rPr lang="en-US" dirty="0" smtClean="0"/>
              <a:t>/net/</a:t>
            </a:r>
            <a:r>
              <a:rPr lang="en-US" dirty="0" err="1" smtClean="0"/>
              <a:t>ndnsim</a:t>
            </a:r>
            <a:r>
              <a:rPr lang="en-US" dirty="0" smtClean="0"/>
              <a:t>; /com/lynch; /org/gnu</a:t>
            </a:r>
          </a:p>
          <a:p>
            <a:pPr lvl="2"/>
            <a:r>
              <a:rPr lang="en-US" dirty="0" smtClean="0"/>
              <a:t>applications “registers” prefix within ISP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hint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785" y="1355995"/>
            <a:ext cx="4648033" cy="52018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Interest name “uniquely” identifies the requested Data</a:t>
            </a:r>
          </a:p>
          <a:p>
            <a:pPr lvl="1"/>
            <a:r>
              <a:rPr lang="en-US" dirty="0" smtClean="0"/>
              <a:t>but routers may not known where the Data is or could be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 add “Forwarding Hint” to the Interest packet</a:t>
            </a:r>
          </a:p>
          <a:p>
            <a:pPr lvl="1"/>
            <a:r>
              <a:rPr lang="en-US" dirty="0" smtClean="0"/>
              <a:t>an NDN name, known to be routable within DFZ</a:t>
            </a:r>
          </a:p>
          <a:p>
            <a:pPr lvl="1"/>
            <a:r>
              <a:rPr lang="en-US" dirty="0" smtClean="0"/>
              <a:t>routers can ignore hint, if they know other ways to satisfy Interest</a:t>
            </a:r>
          </a:p>
          <a:p>
            <a:pPr lvl="2"/>
            <a:r>
              <a:rPr lang="en-US" dirty="0" smtClean="0"/>
              <a:t>local Data producer</a:t>
            </a:r>
          </a:p>
          <a:p>
            <a:pPr lvl="2"/>
            <a:r>
              <a:rPr lang="en-US" dirty="0" smtClean="0"/>
              <a:t>already in local cache</a:t>
            </a:r>
          </a:p>
          <a:p>
            <a:pPr lvl="1"/>
            <a:endParaRPr lang="en-US" dirty="0"/>
          </a:p>
          <a:p>
            <a:r>
              <a:rPr lang="en-US" dirty="0" smtClean="0"/>
              <a:t>NDNS as FH storage/lookup service</a:t>
            </a:r>
          </a:p>
          <a:p>
            <a:pPr lvl="1"/>
            <a:r>
              <a:rPr lang="en-US" dirty="0" smtClean="0"/>
              <a:t>similar to ILNP effort [1]</a:t>
            </a:r>
          </a:p>
          <a:p>
            <a:pPr lvl="1"/>
            <a:r>
              <a:rPr lang="en-US" dirty="0" smtClean="0"/>
              <a:t>new “FH” RR</a:t>
            </a:r>
          </a:p>
          <a:p>
            <a:pPr lvl="2"/>
            <a:r>
              <a:rPr lang="en-US" dirty="0" smtClean="0"/>
              <a:t>priority can be used to define Data producer policy on which hint is “preferred”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45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87056" y="2439787"/>
            <a:ext cx="2005218" cy="1822674"/>
            <a:chOff x="1594880" y="3435071"/>
            <a:chExt cx="2005218" cy="1822674"/>
          </a:xfrm>
        </p:grpSpPr>
        <p:sp>
          <p:nvSpPr>
            <p:cNvPr id="7" name="TextBox 6"/>
            <p:cNvSpPr txBox="1"/>
            <p:nvPr/>
          </p:nvSpPr>
          <p:spPr>
            <a:xfrm>
              <a:off x="1594880" y="3934306"/>
              <a:ext cx="2005218" cy="1323439"/>
            </a:xfrm>
            <a:prstGeom prst="rect">
              <a:avLst/>
            </a:prstGeom>
            <a:solidFill>
              <a:srgbClr val="FECE39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284E6A"/>
                  </a:solidFill>
                </a:rPr>
                <a:t>Name</a:t>
              </a:r>
              <a:endParaRPr lang="en-US" sz="1600" dirty="0" smtClean="0">
                <a:solidFill>
                  <a:srgbClr val="284E6A"/>
                </a:solidFill>
              </a:endParaRPr>
            </a:p>
            <a:p>
              <a:r>
                <a:rPr lang="en-US" sz="2400" b="1" dirty="0" err="1" smtClean="0">
                  <a:solidFill>
                    <a:srgbClr val="284E6A"/>
                  </a:solidFill>
                </a:rPr>
                <a:t>ForwardingHint</a:t>
              </a:r>
              <a:endParaRPr lang="en-US" b="1" dirty="0" smtClean="0">
                <a:solidFill>
                  <a:srgbClr val="284E6A"/>
                </a:solidFill>
              </a:endParaRPr>
            </a:p>
            <a:p>
              <a:r>
                <a:rPr lang="en-US" dirty="0" smtClean="0">
                  <a:solidFill>
                    <a:srgbClr val="284E6A"/>
                  </a:solidFill>
                </a:rPr>
                <a:t>Selectors (opt)</a:t>
              </a:r>
            </a:p>
            <a:p>
              <a:r>
                <a:rPr lang="en-US" dirty="0" smtClean="0">
                  <a:solidFill>
                    <a:srgbClr val="284E6A"/>
                  </a:solidFill>
                </a:rPr>
                <a:t>Nonce</a:t>
              </a:r>
              <a:endParaRPr lang="en-US" dirty="0">
                <a:solidFill>
                  <a:srgbClr val="284E6A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4880" y="3435071"/>
              <a:ext cx="200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Interest packet</a:t>
              </a:r>
              <a:endParaRPr lang="en-US" dirty="0"/>
            </a:p>
          </p:txBody>
        </p:sp>
      </p:grpSp>
      <p:pic>
        <p:nvPicPr>
          <p:cNvPr id="9" name="Picture 8" descr="fh-recor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41" y="5218546"/>
            <a:ext cx="3810000" cy="10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7182" y="6362941"/>
            <a:ext cx="6176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2"/>
            <a:r>
              <a:rPr lang="en-US" sz="1400" dirty="0">
                <a:solidFill>
                  <a:srgbClr val="000000"/>
                </a:solidFill>
              </a:rPr>
              <a:t>[1</a:t>
            </a:r>
            <a:r>
              <a:rPr lang="en-US" sz="1400" dirty="0" smtClean="0">
                <a:solidFill>
                  <a:srgbClr val="000000"/>
                </a:solidFill>
              </a:rPr>
              <a:t>] </a:t>
            </a:r>
            <a:r>
              <a:rPr lang="en-US" sz="1400" dirty="0" smtClean="0">
                <a:hlinkClick r:id="rId3"/>
              </a:rPr>
              <a:t>http://ilnp.cs.st-andrews.ac.uk/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9945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36" y="4854970"/>
            <a:ext cx="6933564" cy="2003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map-n-</a:t>
            </a:r>
            <a:r>
              <a:rPr lang="en-US" dirty="0" err="1" smtClean="0"/>
              <a:t>encap</a:t>
            </a:r>
            <a:r>
              <a:rPr lang="en-US" dirty="0" smtClean="0"/>
              <a:t> world for NDN</a:t>
            </a:r>
            <a:endParaRPr lang="en-US" dirty="0"/>
          </a:p>
        </p:txBody>
      </p:sp>
      <p:pic>
        <p:nvPicPr>
          <p:cNvPr id="5" name="Content Placeholder 4" descr="mapnencap-example-ndn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6" r="-2896"/>
          <a:stretch>
            <a:fillRect/>
          </a:stretch>
        </p:blipFill>
        <p:spPr>
          <a:xfrm>
            <a:off x="131784" y="940821"/>
            <a:ext cx="7452088" cy="41926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8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95"/>
            <a:ext cx="8229600" cy="877433"/>
          </a:xfrm>
        </p:spPr>
        <p:txBody>
          <a:bodyPr/>
          <a:lstStyle/>
          <a:p>
            <a:r>
              <a:rPr lang="en-US" dirty="0" smtClean="0"/>
              <a:t>Forwarding hint lookup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999" y="1171388"/>
            <a:ext cx="225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Consumer-</a:t>
            </a:r>
            <a:r>
              <a:rPr lang="en-US" b="1" u="sng" dirty="0"/>
              <a:t>based lookup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999" y="3433649"/>
            <a:ext cx="21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Network</a:t>
            </a:r>
            <a:r>
              <a:rPr lang="en-US" b="1" u="sng" dirty="0"/>
              <a:t>-based </a:t>
            </a:r>
            <a:r>
              <a:rPr lang="en-US" b="1" u="sng" dirty="0" smtClean="0"/>
              <a:t>lookup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4" y="1710054"/>
            <a:ext cx="8279036" cy="1290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54" y="3954137"/>
            <a:ext cx="8083086" cy="2478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5492" y="3221182"/>
            <a:ext cx="51985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Who does the lookup is still a research question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consumer may not know which names are not “routable”</a:t>
            </a:r>
          </a:p>
        </p:txBody>
      </p:sp>
    </p:spTree>
    <p:extLst>
      <p:ext uri="{BB962C8B-B14F-4D97-AF65-F5344CB8AC3E}">
        <p14:creationId xmlns:p14="http://schemas.microsoft.com/office/powerpoint/2010/main" val="303998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hint for mobility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must be able to forward Interests to mobile producers</a:t>
            </a:r>
          </a:p>
          <a:p>
            <a:pPr lvl="1"/>
            <a:r>
              <a:rPr lang="en-US" dirty="0" smtClean="0"/>
              <a:t>Mobile producer updates its FH in NDNS</a:t>
            </a:r>
          </a:p>
          <a:p>
            <a:pPr lvl="2"/>
            <a:r>
              <a:rPr lang="en-US" dirty="0" smtClean="0"/>
              <a:t>TTL (Freshness) specifies basic granularity for the hint lifetime</a:t>
            </a:r>
          </a:p>
          <a:p>
            <a:pPr lvl="1"/>
            <a:r>
              <a:rPr lang="en-US" dirty="0" smtClean="0"/>
              <a:t>New consumers lookup NDNS to fetch data of mobile producers</a:t>
            </a:r>
          </a:p>
          <a:p>
            <a:pPr lvl="2"/>
            <a:r>
              <a:rPr lang="en-US" dirty="0" smtClean="0"/>
              <a:t>mobile producer can notify existing consumers about the hint changes directly (inside the returned Data packet)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 work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Deploying NDNS within NDN </a:t>
            </a:r>
            <a:r>
              <a:rPr lang="en-US" dirty="0" err="1" smtClean="0"/>
              <a:t>testbed</a:t>
            </a:r>
            <a:r>
              <a:rPr lang="en-US" dirty="0" smtClean="0"/>
              <a:t> (and beyond)</a:t>
            </a:r>
          </a:p>
          <a:p>
            <a:r>
              <a:rPr lang="en-US" dirty="0" smtClean="0"/>
              <a:t>Providing storage for security credentials of NDN </a:t>
            </a:r>
            <a:r>
              <a:rPr lang="en-US" dirty="0" err="1" smtClean="0"/>
              <a:t>testbed</a:t>
            </a:r>
            <a:r>
              <a:rPr lang="en-US" dirty="0" smtClean="0"/>
              <a:t> participants</a:t>
            </a:r>
          </a:p>
          <a:p>
            <a:r>
              <a:rPr lang="en-US" dirty="0" smtClean="0"/>
              <a:t>Developing libraries to scale NDN communication globally using NDNS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NDNS scalable distributed general-use database for </a:t>
            </a:r>
            <a:r>
              <a:rPr lang="en-US" dirty="0" smtClean="0"/>
              <a:t>NDN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2AAB-3299-E242-B4A8-F95CAF2B6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Designed </a:t>
            </a:r>
            <a:r>
              <a:rPr lang="en-US" dirty="0"/>
              <a:t>and prototyped NDNS </a:t>
            </a:r>
            <a:r>
              <a:rPr lang="en-US" dirty="0" smtClean="0"/>
              <a:t>to meet operational needs in NDN rollout</a:t>
            </a:r>
            <a:endParaRPr lang="en-US" dirty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storage for NDN </a:t>
            </a:r>
            <a:r>
              <a:rPr lang="en-US" dirty="0" smtClean="0"/>
              <a:t>security credentials</a:t>
            </a:r>
            <a:endParaRPr lang="en-US" dirty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</a:t>
            </a:r>
            <a:r>
              <a:rPr lang="en-US" dirty="0" smtClean="0"/>
              <a:t>mapping service to scale NDN </a:t>
            </a:r>
            <a:r>
              <a:rPr lang="en-US" dirty="0"/>
              <a:t>name-based </a:t>
            </a:r>
            <a:r>
              <a:rPr lang="en-US" dirty="0" smtClean="0"/>
              <a:t>routing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more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NDNS is among the first attempts to “port” existing Internet infrastructure system onto NDN</a:t>
            </a:r>
          </a:p>
          <a:p>
            <a:pPr lvl="1"/>
            <a:r>
              <a:rPr lang="en-US" dirty="0" smtClean="0"/>
              <a:t>one could imitate IP in NDN, but it would be inefficient</a:t>
            </a:r>
          </a:p>
          <a:p>
            <a:pPr lvl="1"/>
            <a:r>
              <a:rPr lang="en-US" dirty="0" smtClean="0"/>
              <a:t>naming considerations dominates design of NDN applications</a:t>
            </a:r>
          </a:p>
          <a:p>
            <a:pPr lvl="1"/>
            <a:r>
              <a:rPr lang="en-US" dirty="0" smtClean="0"/>
              <a:t>NDN’s build-in security proves useful and simplifies overall design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publications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0" y="1221451"/>
            <a:ext cx="5130800" cy="500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741" y="1739900"/>
            <a:ext cx="5143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741" y="4597400"/>
            <a:ext cx="51435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086" y="826366"/>
            <a:ext cx="1596758" cy="125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6453" y="826366"/>
            <a:ext cx="1640788" cy="1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1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</a:t>
            </a:r>
          </a:p>
          <a:p>
            <a:pPr lvl="1"/>
            <a:r>
              <a:rPr lang="en-US" dirty="0" smtClean="0"/>
              <a:t>signature of the Data packet matches the public key</a:t>
            </a:r>
          </a:p>
          <a:p>
            <a:r>
              <a:rPr lang="en-US" dirty="0" smtClean="0"/>
              <a:t>Application-specific name-based policy</a:t>
            </a:r>
          </a:p>
          <a:p>
            <a:pPr lvl="2"/>
            <a:r>
              <a:rPr lang="en-US" dirty="0" smtClean="0"/>
              <a:t>the specified key-certificate is authorized to certify Data</a:t>
            </a:r>
          </a:p>
          <a:p>
            <a:pPr lvl="3"/>
            <a:r>
              <a:rPr lang="en-US" dirty="0" smtClean="0"/>
              <a:t>key-certificate is the trust anchor</a:t>
            </a:r>
          </a:p>
          <a:p>
            <a:pPr lvl="3"/>
            <a:r>
              <a:rPr lang="en-US" dirty="0" smtClean="0"/>
              <a:t>name of Data and name of key-certificate match the policy rule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NDNS security policy (“identity” policy)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4" y="1355995"/>
            <a:ext cx="8865457" cy="22692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Policy encoded into the NDNS applications</a:t>
            </a:r>
          </a:p>
          <a:p>
            <a:r>
              <a:rPr lang="en-US" dirty="0" smtClean="0"/>
              <a:t>List of trust anchors</a:t>
            </a:r>
          </a:p>
          <a:p>
            <a:pPr lvl="1"/>
            <a:r>
              <a:rPr lang="en-US" b="1" dirty="0" smtClean="0">
                <a:solidFill>
                  <a:srgbClr val="934721"/>
                </a:solidFill>
              </a:rPr>
              <a:t>anchors can have limited scope (unlike current CAs)</a:t>
            </a:r>
          </a:p>
          <a:p>
            <a:r>
              <a:rPr lang="en-US" dirty="0" smtClean="0"/>
              <a:t>List of name reduction rules, e.g., using NDN regular expressions</a:t>
            </a:r>
          </a:p>
          <a:p>
            <a:pPr lvl="1"/>
            <a:r>
              <a:rPr lang="en-US" dirty="0" smtClean="0"/>
              <a:t>key-certificate name to namespace</a:t>
            </a:r>
          </a:p>
          <a:p>
            <a:pPr lvl="1"/>
            <a:r>
              <a:rPr lang="en-US" dirty="0" smtClean="0"/>
              <a:t>data name to namespace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OK only if data namespace covered by the key-certificate namespace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1" descr="ndns-polic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" y="3846443"/>
            <a:ext cx="8363941" cy="26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DyNDNS</a:t>
            </a:r>
            <a:r>
              <a:rPr lang="en-US" dirty="0"/>
              <a:t> as remote database update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NDNS is thought to be used as a general-purpose database</a:t>
            </a:r>
          </a:p>
          <a:p>
            <a:pPr lvl="1"/>
            <a:r>
              <a:rPr lang="en-US" dirty="0" smtClean="0"/>
              <a:t>query operation is important, but not enough</a:t>
            </a:r>
          </a:p>
          <a:p>
            <a:pPr lvl="1"/>
            <a:r>
              <a:rPr lang="en-US" dirty="0" smtClean="0"/>
              <a:t>need efficient protocol(s) for update and data removal</a:t>
            </a:r>
          </a:p>
          <a:p>
            <a:pPr lvl="2"/>
            <a:r>
              <a:rPr lang="en-US" dirty="0" smtClean="0"/>
              <a:t>support “sporadic” updates</a:t>
            </a:r>
          </a:p>
          <a:p>
            <a:pPr lvl="2"/>
            <a:r>
              <a:rPr lang="en-US" dirty="0" smtClean="0"/>
              <a:t>support “bulk” updates</a:t>
            </a:r>
          </a:p>
          <a:p>
            <a:pPr lvl="2"/>
            <a:r>
              <a:rPr lang="en-US" dirty="0" smtClean="0"/>
              <a:t>ensure eventual synchronization</a:t>
            </a:r>
          </a:p>
          <a:p>
            <a:r>
              <a:rPr lang="en-US" dirty="0" err="1" smtClean="0"/>
              <a:t>DyNDNS</a:t>
            </a:r>
            <a:r>
              <a:rPr lang="en-US" dirty="0" smtClean="0"/>
              <a:t> protocol for updates</a:t>
            </a:r>
          </a:p>
          <a:p>
            <a:pPr lvl="1"/>
            <a:r>
              <a:rPr lang="en-US" dirty="0" smtClean="0"/>
              <a:t>similar to dynamic updates in DNS</a:t>
            </a:r>
          </a:p>
          <a:p>
            <a:pPr lvl="1"/>
            <a:r>
              <a:rPr lang="en-US" dirty="0" smtClean="0"/>
              <a:t>update granularity: RR set</a:t>
            </a:r>
          </a:p>
          <a:p>
            <a:pPr lvl="2"/>
            <a:r>
              <a:rPr lang="en-US" dirty="0" smtClean="0"/>
              <a:t>the updater is responsible to form correct RR set Data packet, if only one RR data is modified</a:t>
            </a:r>
          </a:p>
          <a:p>
            <a:pPr lvl="2"/>
            <a:r>
              <a:rPr lang="en-US" dirty="0" smtClean="0"/>
              <a:t>“empty” Data to delete RR set</a:t>
            </a:r>
          </a:p>
          <a:p>
            <a:pPr lvl="1"/>
            <a:r>
              <a:rPr lang="en-US" dirty="0"/>
              <a:t>build-in NDN security, exactly the same way as NDNS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2AAB-3299-E242-B4A8-F95CAF2B60D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DyNDNS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 descr="dyndns-cyc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415"/>
            <a:ext cx="9130983" cy="44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singular </a:t>
            </a:r>
            <a:r>
              <a:rPr lang="en-US" dirty="0" err="1" smtClean="0"/>
              <a:t>DyNDNS</a:t>
            </a:r>
            <a:r>
              <a:rPr lang="en-US" dirty="0" smtClean="0"/>
              <a:t> updates</a:t>
            </a:r>
            <a:br>
              <a:rPr lang="en-US" dirty="0" smtClean="0"/>
            </a:br>
            <a:r>
              <a:rPr lang="en-US" dirty="0" smtClean="0"/>
              <a:t>(Interest-based transport)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 descr="interest-based-dyndns-upd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0" y="1331027"/>
            <a:ext cx="8589859" cy="53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DyNDNS</a:t>
            </a:r>
            <a:r>
              <a:rPr lang="en-US" dirty="0" smtClean="0"/>
              <a:t> update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Updater side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o</a:t>
            </a:r>
            <a:r>
              <a:rPr lang="en-US" dirty="0" smtClean="0"/>
              <a:t>ptional) Lookup existing NDNS RR set</a:t>
            </a:r>
          </a:p>
          <a:p>
            <a:pPr lvl="1"/>
            <a:r>
              <a:rPr lang="en-US" dirty="0" smtClean="0"/>
              <a:t>Create new Data packet with new RR set data</a:t>
            </a:r>
          </a:p>
          <a:p>
            <a:pPr lvl="2"/>
            <a:r>
              <a:rPr lang="en-US" dirty="0" smtClean="0"/>
              <a:t>empty RR set data if RR set needs to be deleted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Sequence number for the created RR set Data packet should be larger than any previously used</a:t>
            </a:r>
          </a:p>
          <a:p>
            <a:pPr lvl="2"/>
            <a:r>
              <a:rPr lang="en-US" b="1" dirty="0" smtClean="0">
                <a:solidFill>
                  <a:srgbClr val="660066"/>
                </a:solidFill>
              </a:rPr>
              <a:t>current timestamp can be used</a:t>
            </a:r>
          </a:p>
          <a:p>
            <a:pPr lvl="1"/>
            <a:r>
              <a:rPr lang="en-US" dirty="0" smtClean="0"/>
              <a:t>Sign Data packet with DZSK and deliver to authoritative name server</a:t>
            </a:r>
          </a:p>
          <a:p>
            <a:endParaRPr lang="en-US" dirty="0"/>
          </a:p>
          <a:p>
            <a:r>
              <a:rPr lang="en-US" dirty="0" smtClean="0"/>
              <a:t>Authoritative name server side</a:t>
            </a:r>
          </a:p>
          <a:p>
            <a:pPr lvl="1"/>
            <a:r>
              <a:rPr lang="en-US" dirty="0" smtClean="0"/>
              <a:t>(does not matter master or secondary, since zone data is supposed to be synchronized)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uthorize update</a:t>
            </a:r>
          </a:p>
          <a:p>
            <a:pPr lvl="2"/>
            <a:r>
              <a:rPr lang="en-US" dirty="0" smtClean="0"/>
              <a:t>Check if Data packet satisfies NDNS security policy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Check NDNCERTSEQ record that corresponds to DZSK (the same label)</a:t>
            </a:r>
          </a:p>
          <a:p>
            <a:pPr lvl="3"/>
            <a:r>
              <a:rPr lang="en-US" dirty="0" smtClean="0">
                <a:solidFill>
                  <a:srgbClr val="660066"/>
                </a:solidFill>
              </a:rPr>
              <a:t>if record does not exist, authorize Data and create NDNCERTSEQ record with the sequence number from Data packet</a:t>
            </a:r>
          </a:p>
          <a:p>
            <a:pPr lvl="3"/>
            <a:r>
              <a:rPr lang="en-US" dirty="0" smtClean="0">
                <a:solidFill>
                  <a:srgbClr val="660066"/>
                </a:solidFill>
              </a:rPr>
              <a:t>if record exist, authorize Data if record is “less” than sequence number in Data, and update NDNCERTSEQ record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install (replace) Data packet to the zone synchronize with others, if necessary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5505" y="5657678"/>
            <a:ext cx="35317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1" algn="ctr"/>
            <a:r>
              <a:rPr lang="en-US" dirty="0"/>
              <a:t>this effectively prevents any replay attack</a:t>
            </a:r>
          </a:p>
        </p:txBody>
      </p:sp>
    </p:spTree>
    <p:extLst>
      <p:ext uri="{BB962C8B-B14F-4D97-AF65-F5344CB8AC3E}">
        <p14:creationId xmlns:p14="http://schemas.microsoft.com/office/powerpoint/2010/main" val="28856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DyNDNS</a:t>
            </a:r>
            <a:r>
              <a:rPr lang="en-US" dirty="0" smtClean="0"/>
              <a:t> bulk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updater can simply become a temporary NDNS secondary server and perform zone data synchronization</a:t>
            </a:r>
          </a:p>
          <a:p>
            <a:pPr lvl="1"/>
            <a:r>
              <a:rPr lang="en-US" dirty="0" smtClean="0"/>
              <a:t>for example, using ChronoSync</a:t>
            </a:r>
          </a:p>
          <a:p>
            <a:endParaRPr lang="en-US" dirty="0" smtClean="0"/>
          </a:p>
          <a:p>
            <a:r>
              <a:rPr lang="en-US" dirty="0" smtClean="0"/>
              <a:t>Updates are secured exactly the same way as sporadic updates</a:t>
            </a:r>
          </a:p>
          <a:p>
            <a:pPr lvl="1"/>
            <a:r>
              <a:rPr lang="en-US" dirty="0" smtClean="0"/>
              <a:t>the zone authorizes DZSK</a:t>
            </a:r>
          </a:p>
          <a:p>
            <a:pPr lvl="1"/>
            <a:r>
              <a:rPr lang="en-US" dirty="0" smtClean="0"/>
              <a:t>updated records are signed by DZSK</a:t>
            </a:r>
          </a:p>
          <a:p>
            <a:pPr lvl="1"/>
            <a:r>
              <a:rPr lang="en-US" dirty="0" smtClean="0"/>
              <a:t>the zone keeps track of DZSK usage in NDNCERTSEQ RR, as to prevent potential replays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 overview: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5" y="1355995"/>
            <a:ext cx="5475424" cy="4987772"/>
          </a:xfrm>
        </p:spPr>
        <p:txBody>
          <a:bodyPr>
            <a:normAutofit/>
          </a:bodyPr>
          <a:lstStyle/>
          <a:p>
            <a:r>
              <a:rPr lang="en-US" dirty="0" smtClean="0"/>
              <a:t>Two types of packets</a:t>
            </a:r>
          </a:p>
          <a:p>
            <a:pPr lvl="1"/>
            <a:r>
              <a:rPr lang="en-US" dirty="0" smtClean="0"/>
              <a:t>Interest packet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nonce</a:t>
            </a:r>
          </a:p>
          <a:p>
            <a:pPr lvl="2"/>
            <a:r>
              <a:rPr lang="en-US" dirty="0" smtClean="0"/>
              <a:t>optional selectors</a:t>
            </a:r>
          </a:p>
          <a:p>
            <a:pPr lvl="1"/>
            <a:r>
              <a:rPr lang="en-US" dirty="0" smtClean="0"/>
              <a:t>Data packet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signature</a:t>
            </a:r>
          </a:p>
          <a:p>
            <a:r>
              <a:rPr lang="en-US" dirty="0" smtClean="0"/>
              <a:t>Names defined by applications</a:t>
            </a:r>
            <a:endParaRPr lang="en-US" dirty="0"/>
          </a:p>
          <a:p>
            <a:pPr lvl="1"/>
            <a:r>
              <a:rPr lang="en-US" u="sng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/net/</a:t>
            </a:r>
            <a:r>
              <a:rPr lang="en-US" u="sng" dirty="0" err="1">
                <a:solidFill>
                  <a:schemeClr val="accent5">
                    <a:lumMod val="75000"/>
                    <a:lumOff val="25000"/>
                  </a:schemeClr>
                </a:solidFill>
              </a:rPr>
              <a:t>ndnsim</a:t>
            </a:r>
            <a:r>
              <a:rPr lang="en-US" u="sng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/www</a:t>
            </a:r>
            <a:r>
              <a:rPr lang="en-US" dirty="0"/>
              <a:t>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index.html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/...</a:t>
            </a:r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44964" y="1888163"/>
            <a:ext cx="2005218" cy="1374994"/>
            <a:chOff x="1594880" y="3574975"/>
            <a:chExt cx="2005218" cy="1374994"/>
          </a:xfrm>
        </p:grpSpPr>
        <p:sp>
          <p:nvSpPr>
            <p:cNvPr id="6" name="TextBox 5"/>
            <p:cNvSpPr txBox="1"/>
            <p:nvPr/>
          </p:nvSpPr>
          <p:spPr>
            <a:xfrm>
              <a:off x="1594880" y="3934306"/>
              <a:ext cx="2005218" cy="1015663"/>
            </a:xfrm>
            <a:prstGeom prst="rect">
              <a:avLst/>
            </a:prstGeom>
            <a:solidFill>
              <a:srgbClr val="FECE39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84E6A"/>
                  </a:solidFill>
                </a:rPr>
                <a:t>Name</a:t>
              </a:r>
              <a:endParaRPr lang="en-US" b="1" dirty="0" smtClean="0">
                <a:solidFill>
                  <a:srgbClr val="284E6A"/>
                </a:solidFill>
              </a:endParaRPr>
            </a:p>
            <a:p>
              <a:r>
                <a:rPr lang="en-US" dirty="0" smtClean="0">
                  <a:solidFill>
                    <a:srgbClr val="284E6A"/>
                  </a:solidFill>
                </a:rPr>
                <a:t>Selectors (opt)</a:t>
              </a:r>
            </a:p>
            <a:p>
              <a:r>
                <a:rPr lang="en-US" dirty="0" smtClean="0">
                  <a:solidFill>
                    <a:srgbClr val="284E6A"/>
                  </a:solidFill>
                </a:rPr>
                <a:t>Nonce</a:t>
              </a:r>
              <a:endParaRPr lang="en-US" dirty="0">
                <a:solidFill>
                  <a:srgbClr val="284E6A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94880" y="3574975"/>
              <a:ext cx="200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Interest packet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02553" y="3439554"/>
            <a:ext cx="1490040" cy="1374994"/>
            <a:chOff x="5500151" y="3574975"/>
            <a:chExt cx="1490040" cy="1374994"/>
          </a:xfrm>
        </p:grpSpPr>
        <p:sp>
          <p:nvSpPr>
            <p:cNvPr id="7" name="TextBox 6"/>
            <p:cNvSpPr txBox="1"/>
            <p:nvPr/>
          </p:nvSpPr>
          <p:spPr>
            <a:xfrm>
              <a:off x="5500151" y="3934306"/>
              <a:ext cx="1490040" cy="1015663"/>
            </a:xfrm>
            <a:prstGeom prst="rect">
              <a:avLst/>
            </a:prstGeom>
            <a:solidFill>
              <a:srgbClr val="118CB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Name</a:t>
              </a:r>
              <a:endParaRPr lang="en-US" b="1" dirty="0" smtClean="0"/>
            </a:p>
            <a:p>
              <a:r>
                <a:rPr lang="en-US" dirty="0" smtClean="0"/>
                <a:t>Content</a:t>
              </a:r>
            </a:p>
            <a:p>
              <a:r>
                <a:rPr lang="en-US" dirty="0" smtClean="0"/>
                <a:t>Signature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20151" y="3574975"/>
              <a:ext cx="147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 packet</a:t>
              </a:r>
              <a:endParaRPr lang="en-US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5752046" y="2475870"/>
            <a:ext cx="918511" cy="2081053"/>
          </a:xfrm>
          <a:custGeom>
            <a:avLst/>
            <a:gdLst>
              <a:gd name="connsiteX0" fmla="*/ 662361 w 918511"/>
              <a:gd name="connsiteY0" fmla="*/ 0 h 2081053"/>
              <a:gd name="connsiteX1" fmla="*/ 203427 w 918511"/>
              <a:gd name="connsiteY1" fmla="*/ 117390 h 2081053"/>
              <a:gd name="connsiteX2" fmla="*/ 267464 w 918511"/>
              <a:gd name="connsiteY2" fmla="*/ 608296 h 2081053"/>
              <a:gd name="connsiteX3" fmla="*/ 11315 w 918511"/>
              <a:gd name="connsiteY3" fmla="*/ 1056514 h 2081053"/>
              <a:gd name="connsiteX4" fmla="*/ 342174 w 918511"/>
              <a:gd name="connsiteY4" fmla="*/ 1355325 h 2081053"/>
              <a:gd name="connsiteX5" fmla="*/ 642 w 918511"/>
              <a:gd name="connsiteY5" fmla="*/ 1867574 h 2081053"/>
              <a:gd name="connsiteX6" fmla="*/ 448903 w 918511"/>
              <a:gd name="connsiteY6" fmla="*/ 2070340 h 2081053"/>
              <a:gd name="connsiteX7" fmla="*/ 918511 w 918511"/>
              <a:gd name="connsiteY7" fmla="*/ 1568763 h 208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511" h="2081053">
                <a:moveTo>
                  <a:pt x="662361" y="0"/>
                </a:moveTo>
                <a:cubicBezTo>
                  <a:pt x="465802" y="8003"/>
                  <a:pt x="269243" y="16007"/>
                  <a:pt x="203427" y="117390"/>
                </a:cubicBezTo>
                <a:cubicBezTo>
                  <a:pt x="137611" y="218773"/>
                  <a:pt x="299483" y="451775"/>
                  <a:pt x="267464" y="608296"/>
                </a:cubicBezTo>
                <a:cubicBezTo>
                  <a:pt x="235445" y="764817"/>
                  <a:pt x="-1137" y="932009"/>
                  <a:pt x="11315" y="1056514"/>
                </a:cubicBezTo>
                <a:cubicBezTo>
                  <a:pt x="23767" y="1181019"/>
                  <a:pt x="343953" y="1220148"/>
                  <a:pt x="342174" y="1355325"/>
                </a:cubicBezTo>
                <a:cubicBezTo>
                  <a:pt x="340395" y="1490502"/>
                  <a:pt x="-17146" y="1748405"/>
                  <a:pt x="642" y="1867574"/>
                </a:cubicBezTo>
                <a:cubicBezTo>
                  <a:pt x="18430" y="1986743"/>
                  <a:pt x="295925" y="2120142"/>
                  <a:pt x="448903" y="2070340"/>
                </a:cubicBezTo>
                <a:cubicBezTo>
                  <a:pt x="601881" y="2020538"/>
                  <a:pt x="918511" y="1568763"/>
                  <a:pt x="918511" y="1568763"/>
                </a:cubicBezTo>
              </a:path>
            </a:pathLst>
          </a:custGeom>
          <a:ln>
            <a:prstDash val="sysDot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ertific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17" y="4606612"/>
            <a:ext cx="415871" cy="4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map-n-</a:t>
            </a:r>
            <a:r>
              <a:rPr lang="en-US" dirty="0" err="1" smtClean="0"/>
              <a:t>encap</a:t>
            </a:r>
            <a:r>
              <a:rPr lang="en-US" dirty="0" smtClean="0"/>
              <a:t> world for the IP Internet</a:t>
            </a:r>
            <a:endParaRPr lang="en-US" dirty="0"/>
          </a:p>
        </p:txBody>
      </p:sp>
      <p:pic>
        <p:nvPicPr>
          <p:cNvPr id="5" name="Content Placeholder 4" descr="mapnencap-example-i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5" r="-546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Singleton RR types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Contains exactly one RR data</a:t>
            </a:r>
          </a:p>
          <a:p>
            <a:r>
              <a:rPr lang="en-US" dirty="0" smtClean="0"/>
              <a:t>Data packet has special format</a:t>
            </a:r>
          </a:p>
          <a:p>
            <a:pPr lvl="1"/>
            <a:r>
              <a:rPr lang="en-US" dirty="0" smtClean="0"/>
              <a:t>special NDN packet Subtype</a:t>
            </a:r>
          </a:p>
          <a:p>
            <a:pPr lvl="1"/>
            <a:r>
              <a:rPr lang="en-US" dirty="0" smtClean="0"/>
              <a:t>implicit number of RR data (1)</a:t>
            </a:r>
          </a:p>
          <a:p>
            <a:pPr lvl="1"/>
            <a:r>
              <a:rPr lang="en-US" dirty="0" smtClean="0"/>
              <a:t>application-specific format for </a:t>
            </a:r>
            <a:r>
              <a:rPr lang="en-US" dirty="0" err="1" smtClean="0"/>
              <a:t>ContentBlob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Simplifies NDNS security design</a:t>
            </a:r>
          </a:p>
          <a:p>
            <a:pPr lvl="1"/>
            <a:r>
              <a:rPr lang="en-US" dirty="0" err="1" smtClean="0"/>
              <a:t>KeyLocator</a:t>
            </a:r>
            <a:r>
              <a:rPr lang="en-US" dirty="0" smtClean="0"/>
              <a:t> needs to point to unique key-certificate Data packet using NDNS query</a:t>
            </a:r>
          </a:p>
          <a:p>
            <a:pPr lvl="1"/>
            <a:r>
              <a:rPr lang="en-US" dirty="0" smtClean="0"/>
              <a:t>NDNS query (= NDN interest) uniquely identifies RR set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Key-certificate Data packets stored in singleton NDNCERT RR sets</a:t>
            </a:r>
          </a:p>
          <a:p>
            <a:pPr lvl="1"/>
            <a:r>
              <a:rPr lang="en-US" dirty="0" smtClean="0"/>
              <a:t>NDNCERT RR set use unique label</a:t>
            </a:r>
          </a:p>
          <a:p>
            <a:pPr lvl="2"/>
            <a:r>
              <a:rPr lang="en-US" dirty="0" err="1" smtClean="0"/>
              <a:t>zsk</a:t>
            </a:r>
            <a:r>
              <a:rPr lang="en-US" dirty="0" smtClean="0"/>
              <a:t>-&lt;id&gt;        zsk-123213312</a:t>
            </a:r>
          </a:p>
          <a:p>
            <a:pPr lvl="2"/>
            <a:r>
              <a:rPr lang="en-US" dirty="0" err="1" smtClean="0"/>
              <a:t>ksk</a:t>
            </a:r>
            <a:r>
              <a:rPr lang="en-US" dirty="0" smtClean="0"/>
              <a:t>-&lt;id&gt;        ksk-0</a:t>
            </a:r>
          </a:p>
          <a:p>
            <a:pPr lvl="2"/>
            <a:r>
              <a:rPr lang="en-US" dirty="0" err="1" smtClean="0"/>
              <a:t>dzsk</a:t>
            </a:r>
            <a:r>
              <a:rPr lang="en-US" dirty="0" smtClean="0"/>
              <a:t>-&lt;id&gt;      dzsk-mobile-1</a:t>
            </a:r>
          </a:p>
          <a:p>
            <a:pPr lvl="1"/>
            <a:r>
              <a:rPr lang="en-US" dirty="0" err="1" smtClean="0"/>
              <a:t>KeyLocator</a:t>
            </a:r>
            <a:r>
              <a:rPr lang="en-US" dirty="0" smtClean="0"/>
              <a:t> can include explicit iterative query name</a:t>
            </a:r>
          </a:p>
          <a:p>
            <a:pPr lvl="1"/>
            <a:r>
              <a:rPr lang="en-US" dirty="0" smtClean="0"/>
              <a:t>we still be “querying” for DNS </a:t>
            </a:r>
            <a:r>
              <a:rPr lang="en-US" dirty="0" err="1" smtClean="0"/>
              <a:t>RRset</a:t>
            </a:r>
            <a:r>
              <a:rPr lang="en-US" dirty="0" smtClean="0"/>
              <a:t>, but we will be getting what we actually asking for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Singleton RR types bring power and flexibility to NDNS</a:t>
            </a:r>
          </a:p>
          <a:p>
            <a:pPr lvl="1"/>
            <a:r>
              <a:rPr lang="en-US" dirty="0" smtClean="0"/>
              <a:t>Can be used not only for security purposes, but for any other application-specific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23" y="932642"/>
            <a:ext cx="2808877" cy="1902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7702" y="4227751"/>
            <a:ext cx="39762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(optional) prefix explicitly specifies usage of the key, postfix provides uniqueness for RR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1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784" y="18297"/>
            <a:ext cx="8865457" cy="658304"/>
          </a:xfrm>
        </p:spPr>
        <p:txBody>
          <a:bodyPr/>
          <a:lstStyle/>
          <a:p>
            <a:r>
              <a:rPr lang="en-US" dirty="0"/>
              <a:t>NDN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idx="1"/>
          </p:nvPr>
        </p:nvSpPr>
        <p:spPr>
          <a:xfrm>
            <a:off x="131784" y="676600"/>
            <a:ext cx="8865457" cy="27918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NDN separates </a:t>
            </a:r>
            <a:endParaRPr lang="en-US" dirty="0" smtClean="0"/>
          </a:p>
          <a:p>
            <a:pPr lvl="1"/>
            <a:r>
              <a:rPr lang="en-US" dirty="0" smtClean="0"/>
              <a:t>objective </a:t>
            </a:r>
            <a:r>
              <a:rPr lang="en-US" dirty="0"/>
              <a:t>of </a:t>
            </a:r>
            <a:r>
              <a:rPr lang="en-US" dirty="0" smtClean="0"/>
              <a:t>retrieving</a:t>
            </a:r>
          </a:p>
          <a:p>
            <a:pPr lvl="1"/>
            <a:r>
              <a:rPr lang="en-US" dirty="0" smtClean="0"/>
              <a:t>specifics </a:t>
            </a:r>
            <a:r>
              <a:rPr lang="en-US" dirty="0"/>
              <a:t>of how to </a:t>
            </a:r>
            <a:r>
              <a:rPr lang="en-US" dirty="0" smtClean="0"/>
              <a:t>do it </a:t>
            </a:r>
          </a:p>
          <a:p>
            <a:endParaRPr lang="en-US" dirty="0"/>
          </a:p>
          <a:p>
            <a:r>
              <a:rPr lang="en-US" dirty="0" smtClean="0"/>
              <a:t>Interest names exactly what to fetch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atching (secured) Data is retrieved by the network</a:t>
            </a:r>
          </a:p>
          <a:p>
            <a:pPr lvl="1"/>
            <a:r>
              <a:rPr lang="en-US" dirty="0" smtClean="0"/>
              <a:t>from caches, in-network storage, or data producers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4A08-EBDB-BE49-A0BC-208AF6C6CAB5}" type="slidenum">
              <a:rPr lang="en-US" smtClean="0"/>
              <a:t>7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70381" y="4491020"/>
            <a:ext cx="1548745" cy="369332"/>
            <a:chOff x="192338" y="3389858"/>
            <a:chExt cx="1548745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92338" y="3389858"/>
              <a:ext cx="838691" cy="369332"/>
            </a:xfrm>
            <a:prstGeom prst="rect">
              <a:avLst/>
            </a:prstGeom>
            <a:solidFill>
              <a:srgbClr val="FECE39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84E6A"/>
                  </a:solidFill>
                </a:rPr>
                <a:t>Interest</a:t>
              </a:r>
              <a:endParaRPr lang="en-US" b="1" dirty="0">
                <a:solidFill>
                  <a:srgbClr val="284E6A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1044325" y="3574524"/>
              <a:ext cx="696758" cy="734"/>
            </a:xfrm>
            <a:prstGeom prst="straightConnector1">
              <a:avLst/>
            </a:prstGeom>
            <a:ln w="38100" cmpd="sng">
              <a:solidFill>
                <a:srgbClr val="E2751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610274" y="3468456"/>
            <a:ext cx="7066363" cy="3271343"/>
            <a:chOff x="1432231" y="2367294"/>
            <a:chExt cx="7066363" cy="3271343"/>
          </a:xfrm>
        </p:grpSpPr>
        <p:grpSp>
          <p:nvGrpSpPr>
            <p:cNvPr id="35" name="Group 34"/>
            <p:cNvGrpSpPr/>
            <p:nvPr/>
          </p:nvGrpSpPr>
          <p:grpSpPr>
            <a:xfrm>
              <a:off x="6455442" y="3978449"/>
              <a:ext cx="1191941" cy="771256"/>
              <a:chOff x="6983843" y="4880515"/>
              <a:chExt cx="1191941" cy="771256"/>
            </a:xfrm>
          </p:grpSpPr>
          <p:sp>
            <p:nvSpPr>
              <p:cNvPr id="83" name="Rounded Rectangle 82"/>
              <p:cNvSpPr/>
              <p:nvPr/>
            </p:nvSpPr>
            <p:spPr bwMode="auto">
              <a:xfrm>
                <a:off x="6983843" y="4880515"/>
                <a:ext cx="1191941" cy="771256"/>
              </a:xfrm>
              <a:prstGeom prst="roundRect">
                <a:avLst/>
              </a:prstGeom>
              <a:solidFill>
                <a:srgbClr val="D9D9D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noFill/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019453" y="4927201"/>
                <a:ext cx="1130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In-network storage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469743" y="3826288"/>
              <a:ext cx="985699" cy="1236883"/>
              <a:chOff x="5998144" y="4728354"/>
              <a:chExt cx="985699" cy="1236883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8144" y="4728354"/>
                <a:ext cx="689736" cy="95249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2841" y="4864863"/>
                <a:ext cx="689736" cy="95249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4107" y="5012745"/>
                <a:ext cx="689736" cy="952492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5934742" y="2647580"/>
              <a:ext cx="765752" cy="1028700"/>
              <a:chOff x="6049055" y="3518360"/>
              <a:chExt cx="765752" cy="10287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9055" y="3518360"/>
                <a:ext cx="520700" cy="685800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7180" y="3670760"/>
                <a:ext cx="520700" cy="68580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4107" y="3861260"/>
                <a:ext cx="520700" cy="68580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708264" y="2827446"/>
              <a:ext cx="889229" cy="562412"/>
              <a:chOff x="6980986" y="4641933"/>
              <a:chExt cx="889229" cy="562412"/>
            </a:xfrm>
          </p:grpSpPr>
          <p:sp>
            <p:nvSpPr>
              <p:cNvPr id="77" name="Rounded Rectangle 76"/>
              <p:cNvSpPr/>
              <p:nvPr/>
            </p:nvSpPr>
            <p:spPr bwMode="auto">
              <a:xfrm>
                <a:off x="7001033" y="4641933"/>
                <a:ext cx="869182" cy="562412"/>
              </a:xfrm>
              <a:prstGeom prst="roundRect">
                <a:avLst/>
              </a:prstGeom>
              <a:solidFill>
                <a:srgbClr val="D9D9D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noFill/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980986" y="4729150"/>
                <a:ext cx="889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Cache</a:t>
                </a:r>
                <a:r>
                  <a:rPr lang="en-US" dirty="0"/>
                  <a:t>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25510" y="3128469"/>
              <a:ext cx="3933806" cy="1786819"/>
              <a:chOff x="1804576" y="992441"/>
              <a:chExt cx="3187718" cy="1447930"/>
            </a:xfrm>
          </p:grpSpPr>
          <p:sp>
            <p:nvSpPr>
              <p:cNvPr id="10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2000902" y="1088206"/>
                <a:ext cx="371987" cy="587416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Line 9"/>
              <p:cNvSpPr>
                <a:spLocks noChangeShapeType="1"/>
              </p:cNvSpPr>
              <p:nvPr/>
            </p:nvSpPr>
            <p:spPr bwMode="auto">
              <a:xfrm rot="10800000" flipH="1">
                <a:off x="2042234" y="1549920"/>
                <a:ext cx="1022963" cy="154710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3096196" y="1180065"/>
                <a:ext cx="777555" cy="360185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Line 11"/>
              <p:cNvSpPr>
                <a:spLocks noChangeShapeType="1"/>
              </p:cNvSpPr>
              <p:nvPr/>
            </p:nvSpPr>
            <p:spPr bwMode="auto">
              <a:xfrm>
                <a:off x="2452969" y="1062824"/>
                <a:ext cx="1662315" cy="109989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Line 12"/>
              <p:cNvSpPr>
                <a:spLocks noChangeShapeType="1"/>
              </p:cNvSpPr>
              <p:nvPr/>
            </p:nvSpPr>
            <p:spPr bwMode="auto">
              <a:xfrm rot="10800000">
                <a:off x="3984829" y="1134135"/>
                <a:ext cx="344223" cy="587416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rot="10800000">
                <a:off x="2517444" y="1208795"/>
                <a:ext cx="1866494" cy="682900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Line 14"/>
              <p:cNvSpPr>
                <a:spLocks noChangeShapeType="1"/>
              </p:cNvSpPr>
              <p:nvPr/>
            </p:nvSpPr>
            <p:spPr bwMode="auto">
              <a:xfrm rot="10800000">
                <a:off x="3984830" y="1114797"/>
                <a:ext cx="867969" cy="44721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4399840" y="1105127"/>
                <a:ext cx="452959" cy="686505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08" name="Picture 16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667" y="1721551"/>
                <a:ext cx="377153" cy="24173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17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7838" y="1020520"/>
                <a:ext cx="377153" cy="24173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18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9951" y="1377686"/>
                <a:ext cx="377153" cy="24173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19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724" y="992441"/>
                <a:ext cx="377153" cy="24173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20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141" y="1020520"/>
                <a:ext cx="377153" cy="24173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21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4576" y="1600684"/>
                <a:ext cx="377153" cy="24173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18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8" y="2198636"/>
                <a:ext cx="377153" cy="24173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115" name="Line 8"/>
              <p:cNvSpPr>
                <a:spLocks noChangeShapeType="1"/>
              </p:cNvSpPr>
              <p:nvPr/>
            </p:nvSpPr>
            <p:spPr bwMode="auto">
              <a:xfrm rot="10800000" flipH="1">
                <a:off x="2772147" y="1600683"/>
                <a:ext cx="324048" cy="604550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rot="10800000">
                <a:off x="2009615" y="1815445"/>
                <a:ext cx="583182" cy="472123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Line 11"/>
              <p:cNvSpPr>
                <a:spLocks noChangeShapeType="1"/>
              </p:cNvSpPr>
              <p:nvPr/>
            </p:nvSpPr>
            <p:spPr bwMode="auto">
              <a:xfrm flipV="1">
                <a:off x="2908145" y="1842420"/>
                <a:ext cx="1475796" cy="487963"/>
              </a:xfrm>
              <a:prstGeom prst="line">
                <a:avLst/>
              </a:prstGeom>
              <a:noFill/>
              <a:ln w="25400" cap="flat">
                <a:solidFill>
                  <a:srgbClr val="81818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7" name="Cloud 66"/>
            <p:cNvSpPr/>
            <p:nvPr/>
          </p:nvSpPr>
          <p:spPr>
            <a:xfrm>
              <a:off x="1432231" y="2367294"/>
              <a:ext cx="7066363" cy="3271343"/>
            </a:xfrm>
            <a:prstGeom prst="cloud">
              <a:avLst/>
            </a:prstGeom>
            <a:solidFill>
              <a:srgbClr val="FFF089">
                <a:alpha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152509" y="5587962"/>
            <a:ext cx="966376" cy="610842"/>
            <a:chOff x="4152509" y="5587962"/>
            <a:chExt cx="966376" cy="610842"/>
          </a:xfrm>
        </p:grpSpPr>
        <p:grpSp>
          <p:nvGrpSpPr>
            <p:cNvPr id="44" name="Group 43"/>
            <p:cNvGrpSpPr/>
            <p:nvPr/>
          </p:nvGrpSpPr>
          <p:grpSpPr>
            <a:xfrm>
              <a:off x="4152509" y="5587962"/>
              <a:ext cx="966376" cy="369332"/>
              <a:chOff x="3974466" y="4486800"/>
              <a:chExt cx="966376" cy="369332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3974466" y="4672750"/>
                <a:ext cx="294122" cy="735"/>
              </a:xfrm>
              <a:prstGeom prst="straightConnector1">
                <a:avLst/>
              </a:prstGeom>
              <a:ln w="38100" cmpd="sng">
                <a:solidFill>
                  <a:srgbClr val="3F5B0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268588" y="4486800"/>
                <a:ext cx="672254" cy="369332"/>
              </a:xfrm>
              <a:prstGeom prst="rect">
                <a:avLst/>
              </a:prstGeom>
              <a:solidFill>
                <a:srgbClr val="118CB0"/>
              </a:solidFill>
              <a:ln>
                <a:solidFill>
                  <a:srgbClr val="FFFF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Data</a:t>
                </a:r>
                <a:endParaRPr lang="en-US" dirty="0"/>
              </a:p>
            </p:txBody>
          </p:sp>
        </p:grpSp>
        <p:pic>
          <p:nvPicPr>
            <p:cNvPr id="119" name="Picture 118" descr="certifica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565" y="5782933"/>
              <a:ext cx="415871" cy="415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53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4" y="1355995"/>
            <a:ext cx="8712034" cy="189982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DNS is data-centric (data query, data reply), but on application layer only</a:t>
            </a:r>
          </a:p>
          <a:p>
            <a:pPr lvl="1"/>
            <a:r>
              <a:rPr lang="en-US" dirty="0" smtClean="0"/>
              <a:t>DNS design based on on IP’s point-to-point packet delivery</a:t>
            </a:r>
          </a:p>
          <a:p>
            <a:endParaRPr lang="en-US" dirty="0" smtClean="0"/>
          </a:p>
          <a:p>
            <a:r>
              <a:rPr lang="en-US" dirty="0" smtClean="0"/>
              <a:t>Caching resolver navigates through hierarchy distributed DNS authority servers to find one who can answer the query</a:t>
            </a:r>
          </a:p>
          <a:p>
            <a:pPr lvl="1"/>
            <a:r>
              <a:rPr lang="en-US" dirty="0" smtClean="0"/>
              <a:t>figuring out </a:t>
            </a:r>
            <a:r>
              <a:rPr lang="en-US" b="1" dirty="0" smtClean="0"/>
              <a:t>exactly which </a:t>
            </a:r>
            <a:r>
              <a:rPr lang="en-US" dirty="0" smtClean="0"/>
              <a:t>server to ask</a:t>
            </a:r>
          </a:p>
          <a:p>
            <a:pPr lvl="1"/>
            <a:r>
              <a:rPr lang="en-US" b="1" dirty="0" smtClean="0"/>
              <a:t>exactly the same</a:t>
            </a:r>
            <a:r>
              <a:rPr lang="en-US" dirty="0" smtClean="0"/>
              <a:t>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" y="3057036"/>
            <a:ext cx="6332187" cy="2461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29" y="5564909"/>
            <a:ext cx="4905534" cy="1293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524" y="2875272"/>
            <a:ext cx="2729426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</a:t>
            </a:r>
            <a:r>
              <a:rPr lang="en-US" dirty="0" smtClean="0">
                <a:sym typeface="Wingdings"/>
              </a:rPr>
              <a:t> NDNS: </a:t>
            </a:r>
            <a:r>
              <a:rPr lang="en-US" dirty="0" smtClean="0"/>
              <a:t>What don’t need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name space and the name space governance</a:t>
            </a:r>
          </a:p>
          <a:p>
            <a:endParaRPr lang="en-US" dirty="0" smtClean="0"/>
          </a:p>
          <a:p>
            <a:r>
              <a:rPr lang="en-US" dirty="0" smtClean="0"/>
              <a:t>DNS’s application-level data-centricity matches directly to NDN’s Interest-Data exchange</a:t>
            </a:r>
          </a:p>
          <a:p>
            <a:r>
              <a:rPr lang="en-US" dirty="0" smtClean="0"/>
              <a:t>The roles of </a:t>
            </a:r>
          </a:p>
          <a:p>
            <a:pPr lvl="1"/>
            <a:r>
              <a:rPr lang="en-US" dirty="0" smtClean="0"/>
              <a:t>authority server (provided by name owners)</a:t>
            </a:r>
          </a:p>
          <a:p>
            <a:pPr lvl="1"/>
            <a:r>
              <a:rPr lang="en-US" dirty="0" smtClean="0"/>
              <a:t>caching resolver (provided by ISP or service provider)</a:t>
            </a:r>
          </a:p>
          <a:p>
            <a:pPr lvl="1"/>
            <a:r>
              <a:rPr lang="en-US" dirty="0" smtClean="0"/>
              <a:t>stub resolver (inside end nodes)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20F1-97FD-0446-BC74-A88016A210F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7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 updated theme">
  <a:themeElements>
    <a:clrScheme name="Custom 1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313625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updated theme.thmx</Template>
  <TotalTime>7363</TotalTime>
  <Words>3911</Words>
  <Application>Microsoft Macintosh PowerPoint</Application>
  <PresentationFormat>On-screen Show (4:3)</PresentationFormat>
  <Paragraphs>663</Paragraphs>
  <Slides>61</Slides>
  <Notes>25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my updated theme</vt:lpstr>
      <vt:lpstr>Addressing operational challenges in Named Data Networking through NDNS distributed database</vt:lpstr>
      <vt:lpstr>Research problem</vt:lpstr>
      <vt:lpstr>Research objective</vt:lpstr>
      <vt:lpstr>Outline</vt:lpstr>
      <vt:lpstr>NDNS scalable distributed general-use database for NDN</vt:lpstr>
      <vt:lpstr>NDN overview: basics</vt:lpstr>
      <vt:lpstr>NDN overview</vt:lpstr>
      <vt:lpstr>DNS overview</vt:lpstr>
      <vt:lpstr>DNS  NDNS: What don’t need changes?</vt:lpstr>
      <vt:lpstr>NDNS namespace considerations</vt:lpstr>
      <vt:lpstr>DNS  NDNS: What needs to be changed?</vt:lpstr>
      <vt:lpstr>NDNS components</vt:lpstr>
      <vt:lpstr>NDNS (authoritative) name servers</vt:lpstr>
      <vt:lpstr>Changes with iterative queries in NDNS</vt:lpstr>
      <vt:lpstr>NDNS example: iterative query</vt:lpstr>
      <vt:lpstr>NDNS naming conventions</vt:lpstr>
      <vt:lpstr>NDNS iterative query</vt:lpstr>
      <vt:lpstr>Recursive query example</vt:lpstr>
      <vt:lpstr>NDNS recursive query</vt:lpstr>
      <vt:lpstr>NDNS Security</vt:lpstr>
      <vt:lpstr>Security of NDNS</vt:lpstr>
      <vt:lpstr>Security properties inherited from NDN</vt:lpstr>
      <vt:lpstr>DNSSEC security model example</vt:lpstr>
      <vt:lpstr>Similarities and differences between DNSSEC and NDN trust model</vt:lpstr>
      <vt:lpstr>NDNS security model</vt:lpstr>
      <vt:lpstr>Evaluations</vt:lpstr>
      <vt:lpstr>Simulation-based evaluation of NDNS</vt:lpstr>
      <vt:lpstr>ndnSIM: another piece of contribution</vt:lpstr>
      <vt:lpstr>Current ndnSIM status</vt:lpstr>
      <vt:lpstr>ndnSIM usage scope trends  (based on published papers and mailing list data)</vt:lpstr>
      <vt:lpstr>Simulation setup</vt:lpstr>
      <vt:lpstr>Number of queries that reached authoritative name servers</vt:lpstr>
      <vt:lpstr>Relative impact of NDN caches: percent of queries satisfied from NDN caches</vt:lpstr>
      <vt:lpstr>Cache hits of in-network NDN caches</vt:lpstr>
      <vt:lpstr>Addressing NDN operational challenges with NDNS</vt:lpstr>
      <vt:lpstr>Security credential management</vt:lpstr>
      <vt:lpstr>Security credentials storage for NDN applications </vt:lpstr>
      <vt:lpstr>Security credential management on NDN</vt:lpstr>
      <vt:lpstr>Using NDNS to store key-certificate</vt:lpstr>
      <vt:lpstr>Key-certificate revocation with NDNS</vt:lpstr>
      <vt:lpstr>NDNS storage options for users</vt:lpstr>
      <vt:lpstr>Routing scalability </vt:lpstr>
      <vt:lpstr>Scale Interest forwarding</vt:lpstr>
      <vt:lpstr>Routing scalability in NDN</vt:lpstr>
      <vt:lpstr>Forwarding hint</vt:lpstr>
      <vt:lpstr>Example of map-n-encap world for NDN</vt:lpstr>
      <vt:lpstr>Forwarding hint lookup options</vt:lpstr>
      <vt:lpstr>Forwarding hint for mobility support</vt:lpstr>
      <vt:lpstr>Future work plan</vt:lpstr>
      <vt:lpstr>Conclusions</vt:lpstr>
      <vt:lpstr>Questions</vt:lpstr>
      <vt:lpstr>List of publications</vt:lpstr>
      <vt:lpstr>NDNS security</vt:lpstr>
      <vt:lpstr>NDNS security policy (“identity” policy)</vt:lpstr>
      <vt:lpstr>DyNDNS as remote database update protocol</vt:lpstr>
      <vt:lpstr>DyNDNS cycle</vt:lpstr>
      <vt:lpstr>Definition of singular DyNDNS updates (Interest-based transport)</vt:lpstr>
      <vt:lpstr>DyNDNS update overview</vt:lpstr>
      <vt:lpstr>DyNDNS bulk updates</vt:lpstr>
      <vt:lpstr>Example of map-n-encap world for the IP Internet</vt:lpstr>
      <vt:lpstr>Singleton RR types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Afanasyev</dc:creator>
  <cp:lastModifiedBy>Alex Afanasyev</cp:lastModifiedBy>
  <cp:revision>728</cp:revision>
  <dcterms:created xsi:type="dcterms:W3CDTF">2013-09-07T04:39:54Z</dcterms:created>
  <dcterms:modified xsi:type="dcterms:W3CDTF">2013-10-01T22:14:03Z</dcterms:modified>
</cp:coreProperties>
</file>